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compatMode="1" embedTrueTypeFonts="1">
  <p:sldMasterIdLst>
    <p:sldMasterId id="2147483660" r:id="rId1"/>
  </p:sldMasterIdLst>
  <p:notesMasterIdLst>
    <p:notesMasterId r:id="rId22"/>
  </p:notesMasterIdLst>
  <p:handoutMasterIdLst>
    <p:handoutMasterId r:id="rId23"/>
  </p:handoutMasterIdLst>
  <p:sldIdLst>
    <p:sldId id="258" r:id="rId2"/>
    <p:sldId id="263" r:id="rId3"/>
    <p:sldId id="264" r:id="rId4"/>
    <p:sldId id="272" r:id="rId5"/>
    <p:sldId id="273" r:id="rId6"/>
    <p:sldId id="274" r:id="rId7"/>
    <p:sldId id="275" r:id="rId8"/>
    <p:sldId id="276" r:id="rId9"/>
    <p:sldId id="277" r:id="rId10"/>
    <p:sldId id="278" r:id="rId11"/>
    <p:sldId id="279" r:id="rId12"/>
    <p:sldId id="280" r:id="rId13"/>
    <p:sldId id="281" r:id="rId14"/>
    <p:sldId id="286" r:id="rId15"/>
    <p:sldId id="282" r:id="rId16"/>
    <p:sldId id="283" r:id="rId17"/>
    <p:sldId id="284" r:id="rId18"/>
    <p:sldId id="285" r:id="rId19"/>
    <p:sldId id="287" r:id="rId20"/>
    <p:sldId id="267" r:id="rId21"/>
  </p:sldIdLst>
  <p:sldSz cx="9144000" cy="6858000" type="screen4x3"/>
  <p:notesSz cx="6858000" cy="9144000"/>
  <p:embeddedFontLst>
    <p:embeddedFont>
      <p:font typeface="Calibri" panose="020F0502020204030204" pitchFamily="34" charset="0"/>
      <p:regular r:id="rId24"/>
      <p:bold r:id="rId25"/>
      <p:italic r:id="rId26"/>
      <p:boldItalic r:id="rId27"/>
    </p:embeddedFont>
    <p:embeddedFont>
      <p:font typeface="Twinkl" pitchFamily="2" charset="77"/>
      <p:regular r:id="rId28"/>
      <p:bold r:id="rId29"/>
    </p:embeddedFont>
    <p:embeddedFont>
      <p:font typeface="Twinkl ExtraBold" pitchFamily="2" charset="77"/>
      <p:bold r:id="rId30"/>
    </p:embeddedFont>
    <p:embeddedFont>
      <p:font typeface="Twinkl SemiBold" pitchFamily="2" charset="77"/>
      <p:regular r:id="rId31"/>
      <p:bold r:id="rId32"/>
    </p:embeddedFont>
  </p:embeddedFontLst>
  <p:defaultTextStyle>
    <a:defPPr>
      <a:defRPr lang="en-US"/>
    </a:defPPr>
    <a:lvl1pPr algn="l" rtl="0" eaLnBrk="0" fontAlgn="base" hangingPunct="0">
      <a:spcBef>
        <a:spcPct val="0"/>
      </a:spcBef>
      <a:spcAft>
        <a:spcPct val="0"/>
      </a:spcAft>
      <a:defRPr kern="1200">
        <a:solidFill>
          <a:schemeClr val="tx1"/>
        </a:solidFill>
        <a:latin typeface="Twinkl" pitchFamily="2" charset="77"/>
        <a:ea typeface="+mn-ea"/>
        <a:cs typeface="+mn-cs"/>
      </a:defRPr>
    </a:lvl1pPr>
    <a:lvl2pPr marL="457200" algn="l" rtl="0" eaLnBrk="0" fontAlgn="base" hangingPunct="0">
      <a:spcBef>
        <a:spcPct val="0"/>
      </a:spcBef>
      <a:spcAft>
        <a:spcPct val="0"/>
      </a:spcAft>
      <a:defRPr kern="1200">
        <a:solidFill>
          <a:schemeClr val="tx1"/>
        </a:solidFill>
        <a:latin typeface="Twinkl" pitchFamily="2" charset="77"/>
        <a:ea typeface="+mn-ea"/>
        <a:cs typeface="+mn-cs"/>
      </a:defRPr>
    </a:lvl2pPr>
    <a:lvl3pPr marL="914400" algn="l" rtl="0" eaLnBrk="0" fontAlgn="base" hangingPunct="0">
      <a:spcBef>
        <a:spcPct val="0"/>
      </a:spcBef>
      <a:spcAft>
        <a:spcPct val="0"/>
      </a:spcAft>
      <a:defRPr kern="1200">
        <a:solidFill>
          <a:schemeClr val="tx1"/>
        </a:solidFill>
        <a:latin typeface="Twinkl" pitchFamily="2" charset="77"/>
        <a:ea typeface="+mn-ea"/>
        <a:cs typeface="+mn-cs"/>
      </a:defRPr>
    </a:lvl3pPr>
    <a:lvl4pPr marL="1371600" algn="l" rtl="0" eaLnBrk="0" fontAlgn="base" hangingPunct="0">
      <a:spcBef>
        <a:spcPct val="0"/>
      </a:spcBef>
      <a:spcAft>
        <a:spcPct val="0"/>
      </a:spcAft>
      <a:defRPr kern="1200">
        <a:solidFill>
          <a:schemeClr val="tx1"/>
        </a:solidFill>
        <a:latin typeface="Twinkl" pitchFamily="2" charset="77"/>
        <a:ea typeface="+mn-ea"/>
        <a:cs typeface="+mn-cs"/>
      </a:defRPr>
    </a:lvl4pPr>
    <a:lvl5pPr marL="1828800" algn="l" rtl="0" eaLnBrk="0" fontAlgn="base" hangingPunct="0">
      <a:spcBef>
        <a:spcPct val="0"/>
      </a:spcBef>
      <a:spcAft>
        <a:spcPct val="0"/>
      </a:spcAft>
      <a:defRPr kern="1200">
        <a:solidFill>
          <a:schemeClr val="tx1"/>
        </a:solidFill>
        <a:latin typeface="Twinkl" pitchFamily="2" charset="77"/>
        <a:ea typeface="+mn-ea"/>
        <a:cs typeface="+mn-cs"/>
      </a:defRPr>
    </a:lvl5pPr>
    <a:lvl6pPr marL="2286000" algn="l" defTabSz="914400" rtl="0" eaLnBrk="1" latinLnBrk="0" hangingPunct="1">
      <a:defRPr kern="1200">
        <a:solidFill>
          <a:schemeClr val="tx1"/>
        </a:solidFill>
        <a:latin typeface="Twinkl" pitchFamily="2" charset="77"/>
        <a:ea typeface="+mn-ea"/>
        <a:cs typeface="+mn-cs"/>
      </a:defRPr>
    </a:lvl6pPr>
    <a:lvl7pPr marL="2743200" algn="l" defTabSz="914400" rtl="0" eaLnBrk="1" latinLnBrk="0" hangingPunct="1">
      <a:defRPr kern="1200">
        <a:solidFill>
          <a:schemeClr val="tx1"/>
        </a:solidFill>
        <a:latin typeface="Twinkl" pitchFamily="2" charset="77"/>
        <a:ea typeface="+mn-ea"/>
        <a:cs typeface="+mn-cs"/>
      </a:defRPr>
    </a:lvl7pPr>
    <a:lvl8pPr marL="3200400" algn="l" defTabSz="914400" rtl="0" eaLnBrk="1" latinLnBrk="0" hangingPunct="1">
      <a:defRPr kern="1200">
        <a:solidFill>
          <a:schemeClr val="tx1"/>
        </a:solidFill>
        <a:latin typeface="Twinkl" pitchFamily="2" charset="77"/>
        <a:ea typeface="+mn-ea"/>
        <a:cs typeface="+mn-cs"/>
      </a:defRPr>
    </a:lvl8pPr>
    <a:lvl9pPr marL="3657600" algn="l" defTabSz="914400" rtl="0" eaLnBrk="1" latinLnBrk="0" hangingPunct="1">
      <a:defRPr kern="1200">
        <a:solidFill>
          <a:schemeClr val="tx1"/>
        </a:solidFill>
        <a:latin typeface="Twinkl" pitchFamily="2" charset="77"/>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pos="340">
          <p15:clr>
            <a:srgbClr val="A4A3A4"/>
          </p15:clr>
        </p15:guide>
        <p15:guide id="4" orient="horz" pos="3974">
          <p15:clr>
            <a:srgbClr val="A4A3A4"/>
          </p15:clr>
        </p15:guide>
        <p15:guide id="5" pos="5420">
          <p15:clr>
            <a:srgbClr val="A4A3A4"/>
          </p15:clr>
        </p15:guide>
        <p15:guide id="6" orient="horz" pos="346">
          <p15:clr>
            <a:srgbClr val="A4A3A4"/>
          </p15:clr>
        </p15:guide>
        <p15:guide id="7" pos="476">
          <p15:clr>
            <a:srgbClr val="A4A3A4"/>
          </p15:clr>
        </p15:guide>
        <p15:guide id="8" orient="horz" pos="482">
          <p15:clr>
            <a:srgbClr val="A4A3A4"/>
          </p15:clr>
        </p15:guide>
        <p15:guide id="9" orient="horz" pos="3884">
          <p15:clr>
            <a:srgbClr val="A4A3A4"/>
          </p15:clr>
        </p15:guide>
        <p15:guide id="10" pos="528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244" autoAdjust="0"/>
    <p:restoredTop sz="94660"/>
  </p:normalViewPr>
  <p:slideViewPr>
    <p:cSldViewPr snapToGrid="0" showGuides="1">
      <p:cViewPr varScale="1">
        <p:scale>
          <a:sx n="108" d="100"/>
          <a:sy n="108" d="100"/>
        </p:scale>
        <p:origin x="1400" y="192"/>
      </p:cViewPr>
      <p:guideLst>
        <p:guide orient="horz" pos="2160"/>
        <p:guide pos="2880"/>
        <p:guide pos="340"/>
        <p:guide orient="horz" pos="3974"/>
        <p:guide pos="5420"/>
        <p:guide orient="horz" pos="346"/>
        <p:guide pos="476"/>
        <p:guide orient="horz" pos="482"/>
        <p:guide orient="horz" pos="3884"/>
        <p:guide pos="5284"/>
      </p:guideLst>
    </p:cSldViewPr>
  </p:slideViewPr>
  <p:notesTextViewPr>
    <p:cViewPr>
      <p:scale>
        <a:sx n="3" d="2"/>
        <a:sy n="3" d="2"/>
      </p:scale>
      <p:origin x="0" y="0"/>
    </p:cViewPr>
  </p:notesTextViewPr>
  <p:notesViewPr>
    <p:cSldViewPr snapToGrid="0" showGuides="1">
      <p:cViewPr varScale="1">
        <p:scale>
          <a:sx n="77" d="100"/>
          <a:sy n="77" d="100"/>
        </p:scale>
        <p:origin x="2646"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7C33965-EDA4-1C4F-B325-A209C88CA76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GB"/>
          </a:p>
        </p:txBody>
      </p:sp>
      <p:sp>
        <p:nvSpPr>
          <p:cNvPr id="3" name="Date Placeholder 2">
            <a:extLst>
              <a:ext uri="{FF2B5EF4-FFF2-40B4-BE49-F238E27FC236}">
                <a16:creationId xmlns:a16="http://schemas.microsoft.com/office/drawing/2014/main" id="{9D319EFC-860B-6744-B9A3-7D9967E3699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BC65B2B9-FD6B-F143-BC3B-04B23994F288}" type="datetimeFigureOut">
              <a:rPr lang="en-GB"/>
              <a:pPr>
                <a:defRPr/>
              </a:pPr>
              <a:t>31/10/2023</a:t>
            </a:fld>
            <a:endParaRPr lang="en-GB"/>
          </a:p>
        </p:txBody>
      </p:sp>
      <p:sp>
        <p:nvSpPr>
          <p:cNvPr id="4" name="Footer Placeholder 3">
            <a:extLst>
              <a:ext uri="{FF2B5EF4-FFF2-40B4-BE49-F238E27FC236}">
                <a16:creationId xmlns:a16="http://schemas.microsoft.com/office/drawing/2014/main" id="{FE7745D3-9A4F-1E4A-9457-1D4CE4626C3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GB"/>
          </a:p>
        </p:txBody>
      </p:sp>
      <p:sp>
        <p:nvSpPr>
          <p:cNvPr id="5" name="Slide Number Placeholder 4">
            <a:extLst>
              <a:ext uri="{FF2B5EF4-FFF2-40B4-BE49-F238E27FC236}">
                <a16:creationId xmlns:a16="http://schemas.microsoft.com/office/drawing/2014/main" id="{11CFF761-3868-774A-8307-F8914314642B}"/>
              </a:ext>
            </a:extLst>
          </p:cNvPr>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6AA3C8E6-F23D-B44F-BBA1-359D43379B61}" type="slidenum">
              <a:rPr lang="en-GB" altLang="en-US"/>
              <a:pPr>
                <a:defRPr/>
              </a:pPr>
              <a:t>‹#›</a:t>
            </a:fld>
            <a:endParaRPr lang="en-GB"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jp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26226E-ADDC-2E48-AB19-3E45BF01A08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GB"/>
          </a:p>
        </p:txBody>
      </p:sp>
      <p:sp>
        <p:nvSpPr>
          <p:cNvPr id="3" name="Date Placeholder 2">
            <a:extLst>
              <a:ext uri="{FF2B5EF4-FFF2-40B4-BE49-F238E27FC236}">
                <a16:creationId xmlns:a16="http://schemas.microsoft.com/office/drawing/2014/main" id="{143909EC-173E-394F-BC03-3CDBAF2D496D}"/>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1D17C05A-E908-D34B-90B0-A260A590A89A}" type="datetimeFigureOut">
              <a:rPr lang="en-GB"/>
              <a:pPr>
                <a:defRPr/>
              </a:pPr>
              <a:t>31/10/2023</a:t>
            </a:fld>
            <a:endParaRPr lang="en-GB"/>
          </a:p>
        </p:txBody>
      </p:sp>
      <p:sp>
        <p:nvSpPr>
          <p:cNvPr id="4" name="Slide Image Placeholder 3">
            <a:extLst>
              <a:ext uri="{FF2B5EF4-FFF2-40B4-BE49-F238E27FC236}">
                <a16:creationId xmlns:a16="http://schemas.microsoft.com/office/drawing/2014/main" id="{ED439475-9468-8640-8B41-3A4BCBD301ED}"/>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GB" noProof="0"/>
          </a:p>
        </p:txBody>
      </p:sp>
      <p:sp>
        <p:nvSpPr>
          <p:cNvPr id="5" name="Notes Placeholder 4">
            <a:extLst>
              <a:ext uri="{FF2B5EF4-FFF2-40B4-BE49-F238E27FC236}">
                <a16:creationId xmlns:a16="http://schemas.microsoft.com/office/drawing/2014/main" id="{CE0BD455-87DD-624C-B569-D82C9659DA41}"/>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6" name="Footer Placeholder 5">
            <a:extLst>
              <a:ext uri="{FF2B5EF4-FFF2-40B4-BE49-F238E27FC236}">
                <a16:creationId xmlns:a16="http://schemas.microsoft.com/office/drawing/2014/main" id="{3BF6A6F0-4DA1-3F4B-B89E-5125051C433F}"/>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GB"/>
          </a:p>
        </p:txBody>
      </p:sp>
      <p:sp>
        <p:nvSpPr>
          <p:cNvPr id="7" name="Slide Number Placeholder 6">
            <a:extLst>
              <a:ext uri="{FF2B5EF4-FFF2-40B4-BE49-F238E27FC236}">
                <a16:creationId xmlns:a16="http://schemas.microsoft.com/office/drawing/2014/main" id="{57D2B39B-9DB1-7940-AD47-F538BEBD5DE1}"/>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ABFAB552-E237-D04D-A077-84E78C5A3D44}" type="slidenum">
              <a:rPr lang="en-GB" altLang="en-US"/>
              <a:pPr>
                <a:defRPr/>
              </a:pPr>
              <a:t>‹#›</a:t>
            </a:fld>
            <a:endParaRPr lang="en-GB"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hyperlink" Target="https://www.twinkl.co.uk/resources/lower-ks2-science-2014-year-3/lower-ks2-science-2014-year-3-plants/new-2014-curriculum-resources-lower-ks2-science-resources-year-3-plants-explore-the-part-that-flowers-play-in-the-life-cycle-of-flowering-plants" TargetMode="External"/><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hyperlink" Target="https://www.twinkl.co.uk/resources/lower-ks2-science-2014-year-3/lower-ks2-science-2014-year-3-plants/new-2014-curriculum-resources-lower-ks2-science-resources-year-3-plants-explore-the-part-that-flowers-play-in-the-life-cycle-of-flowering-plants"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a:hlinkClick r:id="rId3"/>
            <a:extLst>
              <a:ext uri="{FF2B5EF4-FFF2-40B4-BE49-F238E27FC236}">
                <a16:creationId xmlns:a16="http://schemas.microsoft.com/office/drawing/2014/main" id="{5DCDDD88-750D-6D43-980D-05C1E8A3207D}"/>
              </a:ext>
            </a:extLst>
          </p:cNvPr>
          <p:cNvSpPr/>
          <p:nvPr userDrawn="1"/>
        </p:nvSpPr>
        <p:spPr>
          <a:xfrm>
            <a:off x="4097338" y="5546725"/>
            <a:ext cx="949325" cy="619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sp>
        <p:nvSpPr>
          <p:cNvPr id="4" name="Rectangle 3">
            <a:hlinkClick r:id="rId3"/>
            <a:extLst>
              <a:ext uri="{FF2B5EF4-FFF2-40B4-BE49-F238E27FC236}">
                <a16:creationId xmlns:a16="http://schemas.microsoft.com/office/drawing/2014/main" id="{101891AA-FDE3-8642-8AAB-8B8DF1781D1B}"/>
              </a:ext>
            </a:extLst>
          </p:cNvPr>
          <p:cNvSpPr/>
          <p:nvPr userDrawn="1"/>
        </p:nvSpPr>
        <p:spPr>
          <a:xfrm>
            <a:off x="181830" y="5999162"/>
            <a:ext cx="949325" cy="619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spTree>
    <p:extLst>
      <p:ext uri="{BB962C8B-B14F-4D97-AF65-F5344CB8AC3E}">
        <p14:creationId xmlns:p14="http://schemas.microsoft.com/office/powerpoint/2010/main" val="3903408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Box">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AE81B0E1-59CD-2046-9842-AC4565BE04E0}"/>
              </a:ext>
            </a:extLst>
          </p:cNvPr>
          <p:cNvSpPr/>
          <p:nvPr userDrawn="1"/>
        </p:nvSpPr>
        <p:spPr bwMode="auto">
          <a:xfrm>
            <a:off x="457200" y="438150"/>
            <a:ext cx="8220075" cy="5957888"/>
          </a:xfrm>
          <a:prstGeom prst="roundRect">
            <a:avLst>
              <a:gd name="adj" fmla="val 2649"/>
            </a:avLst>
          </a:prstGeom>
          <a:solidFill>
            <a:schemeClr val="bg1">
              <a:alpha val="90000"/>
            </a:schemeClr>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1350" dirty="0"/>
              <a:t> </a:t>
            </a:r>
          </a:p>
        </p:txBody>
      </p:sp>
      <p:pic>
        <p:nvPicPr>
          <p:cNvPr id="3" name="Picture 4">
            <a:extLst>
              <a:ext uri="{FF2B5EF4-FFF2-40B4-BE49-F238E27FC236}">
                <a16:creationId xmlns:a16="http://schemas.microsoft.com/office/drawing/2014/main" id="{F1E2F989-67C2-964E-A155-9A20F4DBF1B4}"/>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72438" y="5734050"/>
            <a:ext cx="576262"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62115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6A508B20-6588-074B-A731-7EB0426F696B}"/>
              </a:ext>
            </a:extLst>
          </p:cNvPr>
          <p:cNvSpPr/>
          <p:nvPr userDrawn="1"/>
        </p:nvSpPr>
        <p:spPr bwMode="auto">
          <a:xfrm>
            <a:off x="457200" y="438150"/>
            <a:ext cx="8220075" cy="5957888"/>
          </a:xfrm>
          <a:prstGeom prst="roundRect">
            <a:avLst>
              <a:gd name="adj" fmla="val 2649"/>
            </a:avLst>
          </a:prstGeom>
          <a:solidFill>
            <a:schemeClr val="bg1">
              <a:alpha val="90000"/>
            </a:schemeClr>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1350" dirty="0"/>
              <a:t> </a:t>
            </a:r>
          </a:p>
        </p:txBody>
      </p:sp>
      <p:sp>
        <p:nvSpPr>
          <p:cNvPr id="8" name="Title 5"/>
          <p:cNvSpPr>
            <a:spLocks noGrp="1"/>
          </p:cNvSpPr>
          <p:nvPr>
            <p:ph type="title"/>
          </p:nvPr>
        </p:nvSpPr>
        <p:spPr>
          <a:xfrm>
            <a:off x="457198" y="478895"/>
            <a:ext cx="8220075" cy="994306"/>
          </a:xfrm>
        </p:spPr>
        <p:txBody>
          <a:bodyPr>
            <a:noAutofit/>
          </a:bodyPr>
          <a:lstStyle>
            <a:lvl1pPr>
              <a:defRPr>
                <a:latin typeface="Twinkl SemiBold" pitchFamily="2" charset="0"/>
              </a:defRPr>
            </a:lvl1pPr>
          </a:lstStyle>
          <a:p>
            <a:r>
              <a:rPr lang="en-US"/>
              <a:t>Click to edit Master title style</a:t>
            </a:r>
            <a:endParaRPr lang="en-GB" dirty="0"/>
          </a:p>
        </p:txBody>
      </p:sp>
    </p:spTree>
    <p:extLst>
      <p:ext uri="{BB962C8B-B14F-4D97-AF65-F5344CB8AC3E}">
        <p14:creationId xmlns:p14="http://schemas.microsoft.com/office/powerpoint/2010/main" val="4162483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ims Slide">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BC77354C-8882-8A4F-B184-E39D0189A8DB}"/>
              </a:ext>
            </a:extLst>
          </p:cNvPr>
          <p:cNvSpPr/>
          <p:nvPr userDrawn="1"/>
        </p:nvSpPr>
        <p:spPr bwMode="auto">
          <a:xfrm>
            <a:off x="503238" y="2930525"/>
            <a:ext cx="8137525" cy="3414713"/>
          </a:xfrm>
          <a:prstGeom prst="roundRect">
            <a:avLst>
              <a:gd name="adj" fmla="val 6409"/>
            </a:avLst>
          </a:prstGeom>
          <a:solidFill>
            <a:srgbClr val="FFF9E7"/>
          </a:solidFill>
          <a:ln w="25400" cap="rnd">
            <a:solidFill>
              <a:srgbClr val="FEFBD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1350" dirty="0"/>
              <a:t> </a:t>
            </a:r>
          </a:p>
        </p:txBody>
      </p:sp>
      <p:sp>
        <p:nvSpPr>
          <p:cNvPr id="4" name="Rounded Rectangle 3">
            <a:extLst>
              <a:ext uri="{FF2B5EF4-FFF2-40B4-BE49-F238E27FC236}">
                <a16:creationId xmlns:a16="http://schemas.microsoft.com/office/drawing/2014/main" id="{8DC35759-7A18-5A44-98A4-54D75F92F884}"/>
              </a:ext>
            </a:extLst>
          </p:cNvPr>
          <p:cNvSpPr/>
          <p:nvPr userDrawn="1"/>
        </p:nvSpPr>
        <p:spPr bwMode="auto">
          <a:xfrm>
            <a:off x="503238" y="512763"/>
            <a:ext cx="8137525" cy="2192337"/>
          </a:xfrm>
          <a:prstGeom prst="roundRect">
            <a:avLst>
              <a:gd name="adj" fmla="val 6409"/>
            </a:avLst>
          </a:prstGeom>
          <a:solidFill>
            <a:srgbClr val="FFF9E7"/>
          </a:solidFill>
          <a:ln w="25400" cap="rnd">
            <a:solidFill>
              <a:srgbClr val="FEFBD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1350" dirty="0"/>
              <a:t> </a:t>
            </a:r>
          </a:p>
        </p:txBody>
      </p:sp>
      <p:sp>
        <p:nvSpPr>
          <p:cNvPr id="5" name="Title 1">
            <a:extLst>
              <a:ext uri="{FF2B5EF4-FFF2-40B4-BE49-F238E27FC236}">
                <a16:creationId xmlns:a16="http://schemas.microsoft.com/office/drawing/2014/main" id="{EA1593D9-6E49-B448-BDC5-D218F4234E46}"/>
              </a:ext>
            </a:extLst>
          </p:cNvPr>
          <p:cNvSpPr txBox="1">
            <a:spLocks/>
          </p:cNvSpPr>
          <p:nvPr userDrawn="1"/>
        </p:nvSpPr>
        <p:spPr>
          <a:xfrm>
            <a:off x="628650" y="3071813"/>
            <a:ext cx="7886700" cy="539750"/>
          </a:xfrm>
          <a:prstGeom prst="rect">
            <a:avLst/>
          </a:prstGeom>
        </p:spPr>
        <p:txBody>
          <a:bodyPr lIns="0" tIns="0" rIns="0" bIns="0" anchor="ctr" anchorCtr="1"/>
          <a:lstStyle>
            <a:lvl1pPr algn="l" defTabSz="914400" rtl="0" eaLnBrk="1" latinLnBrk="0" hangingPunct="1">
              <a:lnSpc>
                <a:spcPct val="90000"/>
              </a:lnSpc>
              <a:spcBef>
                <a:spcPct val="0"/>
              </a:spcBef>
              <a:buNone/>
              <a:defRPr sz="4000" b="1" kern="1200">
                <a:solidFill>
                  <a:schemeClr val="tx1"/>
                </a:solidFill>
                <a:latin typeface="Sassoon Infant Md" panose="02000603050000020003" pitchFamily="50" charset="0"/>
                <a:ea typeface="+mj-ea"/>
                <a:cs typeface="+mj-cs"/>
              </a:defRPr>
            </a:lvl1pPr>
          </a:lstStyle>
          <a:p>
            <a:pPr fontAlgn="auto">
              <a:spcAft>
                <a:spcPts val="0"/>
              </a:spcAft>
              <a:defRPr/>
            </a:pPr>
            <a:r>
              <a:rPr lang="en-US" sz="3600" dirty="0">
                <a:latin typeface="Twinkl" pitchFamily="50" charset="0"/>
              </a:rPr>
              <a:t>Success Criteria</a:t>
            </a:r>
          </a:p>
        </p:txBody>
      </p:sp>
      <p:sp>
        <p:nvSpPr>
          <p:cNvPr id="6" name="Title 1">
            <a:extLst>
              <a:ext uri="{FF2B5EF4-FFF2-40B4-BE49-F238E27FC236}">
                <a16:creationId xmlns:a16="http://schemas.microsoft.com/office/drawing/2014/main" id="{5EE2C76E-3145-6940-AB0E-4B5D149FE4AB}"/>
              </a:ext>
            </a:extLst>
          </p:cNvPr>
          <p:cNvSpPr txBox="1">
            <a:spLocks/>
          </p:cNvSpPr>
          <p:nvPr userDrawn="1"/>
        </p:nvSpPr>
        <p:spPr>
          <a:xfrm>
            <a:off x="628650" y="735013"/>
            <a:ext cx="7886700" cy="539750"/>
          </a:xfrm>
          <a:prstGeom prst="rect">
            <a:avLst/>
          </a:prstGeom>
        </p:spPr>
        <p:txBody>
          <a:bodyPr lIns="0" tIns="0" rIns="0" bIns="0" anchor="ctr" anchorCtr="1"/>
          <a:lstStyle>
            <a:lvl1pPr algn="l" defTabSz="914400" rtl="0" eaLnBrk="1" latinLnBrk="0" hangingPunct="1">
              <a:lnSpc>
                <a:spcPct val="90000"/>
              </a:lnSpc>
              <a:spcBef>
                <a:spcPct val="0"/>
              </a:spcBef>
              <a:buNone/>
              <a:defRPr sz="4000" b="1" kern="1200">
                <a:solidFill>
                  <a:schemeClr val="tx1"/>
                </a:solidFill>
                <a:latin typeface="Sassoon Infant Md" panose="02000603050000020003" pitchFamily="50" charset="0"/>
                <a:ea typeface="+mj-ea"/>
                <a:cs typeface="+mj-cs"/>
              </a:defRPr>
            </a:lvl1pPr>
          </a:lstStyle>
          <a:p>
            <a:pPr fontAlgn="auto">
              <a:spcAft>
                <a:spcPts val="0"/>
              </a:spcAft>
              <a:defRPr/>
            </a:pPr>
            <a:r>
              <a:rPr lang="en-US" sz="3600" dirty="0">
                <a:latin typeface="Twinkl" pitchFamily="50" charset="0"/>
              </a:rPr>
              <a:t>Aim</a:t>
            </a:r>
          </a:p>
        </p:txBody>
      </p:sp>
      <p:sp>
        <p:nvSpPr>
          <p:cNvPr id="7" name="Content Placeholder 15">
            <a:extLst>
              <a:ext uri="{FF2B5EF4-FFF2-40B4-BE49-F238E27FC236}">
                <a16:creationId xmlns:a16="http://schemas.microsoft.com/office/drawing/2014/main" id="{81D71A18-96B4-C044-BA0C-866020B8C0DE}"/>
              </a:ext>
            </a:extLst>
          </p:cNvPr>
          <p:cNvSpPr txBox="1">
            <a:spLocks/>
          </p:cNvSpPr>
          <p:nvPr userDrawn="1"/>
        </p:nvSpPr>
        <p:spPr>
          <a:xfrm>
            <a:off x="628650" y="3467100"/>
            <a:ext cx="7886700" cy="1409700"/>
          </a:xfrm>
          <a:prstGeom prst="rect">
            <a:avLst/>
          </a:prstGeom>
          <a:noFill/>
          <a:ln w="25400">
            <a:noFill/>
          </a:ln>
        </p:spPr>
        <p:txBody>
          <a:bodyPr lIns="180000" tIns="252000" rIns="252000" bIns="18000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rgbClr val="1C1C1C"/>
                </a:solidFill>
                <a:latin typeface="Sassoon Infant Rg" panose="02000503030000020003" pitchFamily="50" charset="0"/>
                <a:ea typeface="Sassoon Infant Rg" panose="02000503030000020003" pitchFamily="50"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rgbClr val="1C1C1C"/>
                </a:solidFill>
                <a:latin typeface="Sassoon Infant Rg" panose="02000503030000020003" pitchFamily="50" charset="0"/>
                <a:ea typeface="Sassoon Infant Rg" panose="02000503030000020003" pitchFamily="50"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Sassoon Infant Rg" panose="02000503030000020003" pitchFamily="50" charset="0"/>
                <a:ea typeface="Sassoon Infant Rg" panose="02000503030000020003" pitchFamily="50"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Sassoon Infant Rg" panose="02000503030000020003" pitchFamily="50" charset="0"/>
                <a:ea typeface="Sassoon Infant Rg" panose="02000503030000020003" pitchFamily="50"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Sassoon Infant Rg" panose="02000503030000020003" pitchFamily="50" charset="0"/>
                <a:ea typeface="Sassoon Infant Rg" panose="02000503030000020003" pitchFamily="50"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defRPr/>
            </a:pPr>
            <a:r>
              <a:rPr lang="en-GB" dirty="0">
                <a:latin typeface="Twinkl" pitchFamily="50" charset="0"/>
              </a:rPr>
              <a:t>Statement 1 Lorem ipsum </a:t>
            </a:r>
            <a:r>
              <a:rPr lang="en-GB" dirty="0" err="1">
                <a:latin typeface="Twinkl" pitchFamily="50" charset="0"/>
              </a:rPr>
              <a:t>dolor</a:t>
            </a:r>
            <a:r>
              <a:rPr lang="en-GB" dirty="0">
                <a:latin typeface="Twinkl" pitchFamily="50" charset="0"/>
              </a:rPr>
              <a:t> sit </a:t>
            </a:r>
            <a:r>
              <a:rPr lang="en-GB" dirty="0" err="1">
                <a:latin typeface="Twinkl" pitchFamily="50" charset="0"/>
              </a:rPr>
              <a:t>amet</a:t>
            </a:r>
            <a:r>
              <a:rPr lang="en-GB" dirty="0">
                <a:latin typeface="Twinkl" pitchFamily="50" charset="0"/>
              </a:rPr>
              <a:t>, </a:t>
            </a:r>
            <a:r>
              <a:rPr lang="en-GB" dirty="0" err="1">
                <a:latin typeface="Twinkl" pitchFamily="50" charset="0"/>
              </a:rPr>
              <a:t>consectetur</a:t>
            </a:r>
            <a:r>
              <a:rPr lang="en-GB" dirty="0">
                <a:latin typeface="Twinkl" pitchFamily="50" charset="0"/>
              </a:rPr>
              <a:t> </a:t>
            </a:r>
            <a:r>
              <a:rPr lang="en-GB" dirty="0" err="1">
                <a:latin typeface="Twinkl" pitchFamily="50" charset="0"/>
              </a:rPr>
              <a:t>adipiscing</a:t>
            </a:r>
            <a:r>
              <a:rPr lang="en-GB" dirty="0">
                <a:latin typeface="Twinkl" pitchFamily="50" charset="0"/>
              </a:rPr>
              <a:t> </a:t>
            </a:r>
            <a:r>
              <a:rPr lang="en-GB" dirty="0" err="1">
                <a:latin typeface="Twinkl" pitchFamily="50" charset="0"/>
              </a:rPr>
              <a:t>elit</a:t>
            </a:r>
            <a:r>
              <a:rPr lang="en-GB" dirty="0">
                <a:latin typeface="Twinkl" pitchFamily="50" charset="0"/>
              </a:rPr>
              <a:t>.</a:t>
            </a:r>
          </a:p>
          <a:p>
            <a:pPr fontAlgn="auto">
              <a:spcAft>
                <a:spcPts val="0"/>
              </a:spcAft>
              <a:defRPr/>
            </a:pPr>
            <a:r>
              <a:rPr lang="en-GB" dirty="0">
                <a:latin typeface="Twinkl" pitchFamily="50" charset="0"/>
              </a:rPr>
              <a:t>Statement 2</a:t>
            </a:r>
          </a:p>
          <a:p>
            <a:pPr lvl="1" fontAlgn="auto">
              <a:spcAft>
                <a:spcPts val="0"/>
              </a:spcAft>
              <a:defRPr/>
            </a:pPr>
            <a:r>
              <a:rPr lang="en-GB" dirty="0">
                <a:latin typeface="Twinkl" pitchFamily="50" charset="0"/>
              </a:rPr>
              <a:t>Sub statement</a:t>
            </a:r>
          </a:p>
        </p:txBody>
      </p:sp>
      <p:sp>
        <p:nvSpPr>
          <p:cNvPr id="11" name="Content Placeholder 15"/>
          <p:cNvSpPr>
            <a:spLocks noGrp="1"/>
          </p:cNvSpPr>
          <p:nvPr>
            <p:ph idx="1"/>
          </p:nvPr>
        </p:nvSpPr>
        <p:spPr>
          <a:xfrm>
            <a:off x="628650" y="1127760"/>
            <a:ext cx="7886700" cy="1409700"/>
          </a:xfrm>
        </p:spPr>
        <p:txBody>
          <a:bodyPr>
            <a:normAutofit fontScale="92500" lnSpcReduction="10000"/>
          </a:bodyPr>
          <a:lstStyle>
            <a:lvl1pPr>
              <a:defRPr>
                <a:latin typeface="Twinkl" pitchFamily="50" charset="0"/>
              </a:defRPr>
            </a:lvl1pPr>
            <a:lvl2pPr>
              <a:defRPr/>
            </a:lvl2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2947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97590DCC-7C02-7A43-A362-BFFFF2C7BFA9}"/>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23288" y="6196013"/>
            <a:ext cx="576262"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hlinkClick r:id="rId4"/>
            <a:extLst>
              <a:ext uri="{FF2B5EF4-FFF2-40B4-BE49-F238E27FC236}">
                <a16:creationId xmlns:a16="http://schemas.microsoft.com/office/drawing/2014/main" id="{470A2BDA-6CE2-CE40-B590-FC45393E0EED}"/>
              </a:ext>
            </a:extLst>
          </p:cNvPr>
          <p:cNvSpPr/>
          <p:nvPr userDrawn="1"/>
        </p:nvSpPr>
        <p:spPr>
          <a:xfrm>
            <a:off x="4097338" y="3119438"/>
            <a:ext cx="949325" cy="619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spTree>
    <p:extLst>
      <p:ext uri="{BB962C8B-B14F-4D97-AF65-F5344CB8AC3E}">
        <p14:creationId xmlns:p14="http://schemas.microsoft.com/office/powerpoint/2010/main" val="309316759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7"/>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2EED0ED5-3315-6A4C-BB62-F6DBED5E4377}"/>
              </a:ext>
            </a:extLst>
          </p:cNvPr>
          <p:cNvSpPr>
            <a:spLocks noGrp="1"/>
          </p:cNvSpPr>
          <p:nvPr>
            <p:ph type="title"/>
          </p:nvPr>
        </p:nvSpPr>
        <p:spPr bwMode="auto">
          <a:xfrm>
            <a:off x="490538" y="695325"/>
            <a:ext cx="8162925" cy="1150938"/>
          </a:xfrm>
          <a:prstGeom prst="roundRect">
            <a:avLst>
              <a:gd name="adj" fmla="val 9639"/>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round/>
                <a:headEnd/>
                <a:tailEnd/>
              </a14:hiddenLine>
            </a:ext>
          </a:extLst>
        </p:spPr>
        <p:txBody>
          <a:bodyPr vert="horz" wrap="square" lIns="252000" tIns="252000" rIns="252000" bIns="252000" numCol="1" anchor="ctr" anchorCtr="1"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067296D3-D6B9-AF44-A6CA-AEA58A6F156B}"/>
              </a:ext>
            </a:extLst>
          </p:cNvPr>
          <p:cNvSpPr>
            <a:spLocks noGrp="1"/>
          </p:cNvSpPr>
          <p:nvPr>
            <p:ph type="body" idx="1"/>
          </p:nvPr>
        </p:nvSpPr>
        <p:spPr bwMode="auto">
          <a:xfrm>
            <a:off x="490538" y="1957388"/>
            <a:ext cx="8162925" cy="4387850"/>
          </a:xfrm>
          <a:prstGeom prst="roundRect">
            <a:avLst>
              <a:gd name="adj" fmla="val 2583"/>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round/>
                <a:headEnd/>
                <a:tailEnd/>
              </a14:hiddenLine>
            </a:ext>
          </a:extLst>
        </p:spPr>
        <p:txBody>
          <a:bodyPr vert="horz" wrap="square" lIns="252000" tIns="252000" rIns="252000" bIns="25200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Tree>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Lst>
  <p:txStyles>
    <p:titleStyle>
      <a:lvl1pPr algn="l" rtl="0" eaLnBrk="0" fontAlgn="base" hangingPunct="0">
        <a:lnSpc>
          <a:spcPct val="90000"/>
        </a:lnSpc>
        <a:spcBef>
          <a:spcPct val="0"/>
        </a:spcBef>
        <a:spcAft>
          <a:spcPct val="0"/>
        </a:spcAft>
        <a:defRPr sz="4000" b="1" kern="1200">
          <a:solidFill>
            <a:srgbClr val="1C1C1C"/>
          </a:solidFill>
          <a:latin typeface="Twinkl" pitchFamily="50" charset="0"/>
          <a:ea typeface="+mj-ea"/>
          <a:cs typeface="+mj-cs"/>
        </a:defRPr>
      </a:lvl1pPr>
      <a:lvl2pPr algn="l" rtl="0" eaLnBrk="0" fontAlgn="base" hangingPunct="0">
        <a:lnSpc>
          <a:spcPct val="90000"/>
        </a:lnSpc>
        <a:spcBef>
          <a:spcPct val="0"/>
        </a:spcBef>
        <a:spcAft>
          <a:spcPct val="0"/>
        </a:spcAft>
        <a:defRPr sz="4000" b="1">
          <a:solidFill>
            <a:srgbClr val="1C1C1C"/>
          </a:solidFill>
          <a:latin typeface="Twinkl" pitchFamily="2" charset="0"/>
        </a:defRPr>
      </a:lvl2pPr>
      <a:lvl3pPr algn="l" rtl="0" eaLnBrk="0" fontAlgn="base" hangingPunct="0">
        <a:lnSpc>
          <a:spcPct val="90000"/>
        </a:lnSpc>
        <a:spcBef>
          <a:spcPct val="0"/>
        </a:spcBef>
        <a:spcAft>
          <a:spcPct val="0"/>
        </a:spcAft>
        <a:defRPr sz="4000" b="1">
          <a:solidFill>
            <a:srgbClr val="1C1C1C"/>
          </a:solidFill>
          <a:latin typeface="Twinkl" pitchFamily="2" charset="0"/>
        </a:defRPr>
      </a:lvl3pPr>
      <a:lvl4pPr algn="l" rtl="0" eaLnBrk="0" fontAlgn="base" hangingPunct="0">
        <a:lnSpc>
          <a:spcPct val="90000"/>
        </a:lnSpc>
        <a:spcBef>
          <a:spcPct val="0"/>
        </a:spcBef>
        <a:spcAft>
          <a:spcPct val="0"/>
        </a:spcAft>
        <a:defRPr sz="4000" b="1">
          <a:solidFill>
            <a:srgbClr val="1C1C1C"/>
          </a:solidFill>
          <a:latin typeface="Twinkl" pitchFamily="2" charset="0"/>
        </a:defRPr>
      </a:lvl4pPr>
      <a:lvl5pPr algn="l" rtl="0" eaLnBrk="0" fontAlgn="base" hangingPunct="0">
        <a:lnSpc>
          <a:spcPct val="90000"/>
        </a:lnSpc>
        <a:spcBef>
          <a:spcPct val="0"/>
        </a:spcBef>
        <a:spcAft>
          <a:spcPct val="0"/>
        </a:spcAft>
        <a:defRPr sz="4000" b="1">
          <a:solidFill>
            <a:srgbClr val="1C1C1C"/>
          </a:solidFill>
          <a:latin typeface="Twinkl" pitchFamily="2" charset="0"/>
        </a:defRPr>
      </a:lvl5pPr>
      <a:lvl6pPr marL="457200" algn="l" rtl="0" fontAlgn="base">
        <a:lnSpc>
          <a:spcPct val="90000"/>
        </a:lnSpc>
        <a:spcBef>
          <a:spcPct val="0"/>
        </a:spcBef>
        <a:spcAft>
          <a:spcPct val="0"/>
        </a:spcAft>
        <a:defRPr sz="4000" b="1">
          <a:solidFill>
            <a:srgbClr val="1C1C1C"/>
          </a:solidFill>
          <a:latin typeface="Twinkl" pitchFamily="2" charset="0"/>
        </a:defRPr>
      </a:lvl6pPr>
      <a:lvl7pPr marL="914400" algn="l" rtl="0" fontAlgn="base">
        <a:lnSpc>
          <a:spcPct val="90000"/>
        </a:lnSpc>
        <a:spcBef>
          <a:spcPct val="0"/>
        </a:spcBef>
        <a:spcAft>
          <a:spcPct val="0"/>
        </a:spcAft>
        <a:defRPr sz="4000" b="1">
          <a:solidFill>
            <a:srgbClr val="1C1C1C"/>
          </a:solidFill>
          <a:latin typeface="Twinkl" pitchFamily="2" charset="0"/>
        </a:defRPr>
      </a:lvl7pPr>
      <a:lvl8pPr marL="1371600" algn="l" rtl="0" fontAlgn="base">
        <a:lnSpc>
          <a:spcPct val="90000"/>
        </a:lnSpc>
        <a:spcBef>
          <a:spcPct val="0"/>
        </a:spcBef>
        <a:spcAft>
          <a:spcPct val="0"/>
        </a:spcAft>
        <a:defRPr sz="4000" b="1">
          <a:solidFill>
            <a:srgbClr val="1C1C1C"/>
          </a:solidFill>
          <a:latin typeface="Twinkl" pitchFamily="2" charset="0"/>
        </a:defRPr>
      </a:lvl8pPr>
      <a:lvl9pPr marL="1828800" algn="l" rtl="0" fontAlgn="base">
        <a:lnSpc>
          <a:spcPct val="90000"/>
        </a:lnSpc>
        <a:spcBef>
          <a:spcPct val="0"/>
        </a:spcBef>
        <a:spcAft>
          <a:spcPct val="0"/>
        </a:spcAft>
        <a:defRPr sz="4000" b="1">
          <a:solidFill>
            <a:srgbClr val="1C1C1C"/>
          </a:solidFill>
          <a:latin typeface="Twinkl" pitchFamily="2"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kern="1200">
          <a:solidFill>
            <a:srgbClr val="1C1C1C"/>
          </a:solidFill>
          <a:latin typeface="Twinkl" pitchFamily="50" charset="0"/>
          <a:ea typeface="Sassoon Infant Rg" panose="02000503030000020003" pitchFamily="50" charset="0"/>
          <a:cs typeface="Sassoon Infant Rg" panose="02000503030000020003" pitchFamily="50" charset="0"/>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1600" kern="1200">
          <a:solidFill>
            <a:srgbClr val="1C1C1C"/>
          </a:solidFill>
          <a:latin typeface="Twinkl" pitchFamily="50" charset="0"/>
          <a:ea typeface="Sassoon Infant Rg" panose="02000503030000020003" pitchFamily="50" charset="0"/>
          <a:cs typeface="Sassoon Infant Rg" panose="02000503030000020003" pitchFamily="50" charset="0"/>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1400" kern="1200">
          <a:solidFill>
            <a:srgbClr val="1C1C1C"/>
          </a:solidFill>
          <a:latin typeface="Twinkl" pitchFamily="50" charset="0"/>
          <a:ea typeface="Sassoon Infant Rg" panose="02000503030000020003" pitchFamily="50" charset="0"/>
          <a:cs typeface="Sassoon Infant Rg" panose="02000503030000020003" pitchFamily="50" charset="0"/>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1400" kern="1200">
          <a:solidFill>
            <a:srgbClr val="1C1C1C"/>
          </a:solidFill>
          <a:latin typeface="Twinkl" pitchFamily="50" charset="0"/>
          <a:ea typeface="Sassoon Infant Rg" panose="02000503030000020003" pitchFamily="50" charset="0"/>
          <a:cs typeface="Sassoon Infant Rg" panose="02000503030000020003" pitchFamily="50" charset="0"/>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1400" kern="1200">
          <a:solidFill>
            <a:srgbClr val="1C1C1C"/>
          </a:solidFill>
          <a:latin typeface="Twinkl" pitchFamily="50" charset="0"/>
          <a:ea typeface="Sassoon Infant Rg" panose="02000503030000020003" pitchFamily="50" charset="0"/>
          <a:cs typeface="Sassoon Infant Rg" panose="02000503030000020003" pitchFamily="50"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2E081D-14B6-3743-9629-2E5E53663A6E}"/>
              </a:ext>
            </a:extLst>
          </p:cNvPr>
          <p:cNvSpPr txBox="1"/>
          <p:nvPr/>
        </p:nvSpPr>
        <p:spPr>
          <a:xfrm>
            <a:off x="1674421" y="430522"/>
            <a:ext cx="5795158" cy="1323439"/>
          </a:xfrm>
          <a:prstGeom prst="rect">
            <a:avLst/>
          </a:prstGeom>
          <a:noFill/>
        </p:spPr>
        <p:txBody>
          <a:bodyPr wrap="square" rtlCol="0">
            <a:spAutoFit/>
          </a:bodyPr>
          <a:lstStyle/>
          <a:p>
            <a:pPr algn="ctr"/>
            <a:r>
              <a:rPr lang="en-US" sz="8000" b="1" dirty="0">
                <a:ln w="28575">
                  <a:solidFill>
                    <a:schemeClr val="tx1"/>
                  </a:solidFill>
                </a:ln>
                <a:solidFill>
                  <a:schemeClr val="bg1"/>
                </a:solidFill>
                <a:latin typeface="Twinkl ExtraBold" pitchFamily="2" charset="77"/>
              </a:rPr>
              <a:t>Pollination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04E0EA9B-BB39-524F-A220-5E996D82787C}"/>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17411" name="Rounded Rectangle 4">
            <a:extLst>
              <a:ext uri="{FF2B5EF4-FFF2-40B4-BE49-F238E27FC236}">
                <a16:creationId xmlns:a16="http://schemas.microsoft.com/office/drawing/2014/main" id="{EC341ACE-D1CA-D14E-99FC-348BF6926F15}"/>
              </a:ext>
            </a:extLst>
          </p:cNvPr>
          <p:cNvSpPr>
            <a:spLocks noChangeArrowheads="1"/>
          </p:cNvSpPr>
          <p:nvPr/>
        </p:nvSpPr>
        <p:spPr bwMode="auto">
          <a:xfrm>
            <a:off x="830263" y="2649538"/>
            <a:ext cx="3741737" cy="2414587"/>
          </a:xfrm>
          <a:prstGeom prst="roundRect">
            <a:avLst>
              <a:gd name="adj" fmla="val 8968"/>
            </a:avLst>
          </a:prstGeom>
          <a:noFill/>
          <a:ln w="76200">
            <a:solidFill>
              <a:srgbClr val="699327"/>
            </a:solidFill>
            <a:round/>
            <a:headEnd/>
            <a:tailEnd/>
          </a:ln>
          <a:extLst>
            <a:ext uri="{909E8E84-426E-40DD-AFC4-6F175D3DCCD1}">
              <a14:hiddenFill xmlns:a14="http://schemas.microsoft.com/office/drawing/2010/main">
                <a:solidFill>
                  <a:srgbClr val="FFFFFF"/>
                </a:solidFill>
              </a14:hiddenFill>
            </a:ext>
          </a:extLst>
        </p:spPr>
        <p:txBody>
          <a:bodyPr lIns="180000" tIns="180000" rIns="180000" bIns="180000">
            <a:spAutoFit/>
          </a:bodyPr>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lnSpc>
                <a:spcPct val="100000"/>
              </a:lnSpc>
              <a:spcBef>
                <a:spcPct val="0"/>
              </a:spcBef>
              <a:buFontTx/>
              <a:buNone/>
            </a:pPr>
            <a:r>
              <a:rPr lang="en-GB" altLang="en-US">
                <a:solidFill>
                  <a:schemeClr val="tx1"/>
                </a:solidFill>
              </a:rPr>
              <a:t>The role of the anther is to produce the pollen. It is important that this pollen is then carried to another plant.</a:t>
            </a:r>
          </a:p>
          <a:p>
            <a:pPr eaLnBrk="1" hangingPunct="1">
              <a:lnSpc>
                <a:spcPct val="100000"/>
              </a:lnSpc>
              <a:spcBef>
                <a:spcPct val="0"/>
              </a:spcBef>
              <a:buFontTx/>
              <a:buNone/>
            </a:pPr>
            <a:endParaRPr lang="en-GB" altLang="en-US">
              <a:solidFill>
                <a:schemeClr val="tx1"/>
              </a:solidFill>
            </a:endParaRPr>
          </a:p>
          <a:p>
            <a:pPr eaLnBrk="1" hangingPunct="1">
              <a:lnSpc>
                <a:spcPct val="100000"/>
              </a:lnSpc>
              <a:spcBef>
                <a:spcPct val="0"/>
              </a:spcBef>
              <a:buFontTx/>
              <a:buNone/>
            </a:pPr>
            <a:r>
              <a:rPr lang="en-GB" altLang="en-US">
                <a:solidFill>
                  <a:schemeClr val="tx1"/>
                </a:solidFill>
              </a:rPr>
              <a:t>Which part of the plant would the pollen need to be taken to?</a:t>
            </a:r>
          </a:p>
        </p:txBody>
      </p:sp>
      <p:sp>
        <p:nvSpPr>
          <p:cNvPr id="17412" name="Title 20">
            <a:extLst>
              <a:ext uri="{FF2B5EF4-FFF2-40B4-BE49-F238E27FC236}">
                <a16:creationId xmlns:a16="http://schemas.microsoft.com/office/drawing/2014/main" id="{AFC8D4FD-7AB3-0749-8CC7-6DDEC30DF9E6}"/>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Anther</a:t>
            </a:r>
          </a:p>
        </p:txBody>
      </p:sp>
      <p:grpSp>
        <p:nvGrpSpPr>
          <p:cNvPr id="6" name="Group 5">
            <a:extLst>
              <a:ext uri="{FF2B5EF4-FFF2-40B4-BE49-F238E27FC236}">
                <a16:creationId xmlns:a16="http://schemas.microsoft.com/office/drawing/2014/main" id="{620C7E7B-E8C7-4643-B849-96574450BF03}"/>
              </a:ext>
            </a:extLst>
          </p:cNvPr>
          <p:cNvGrpSpPr>
            <a:grpSpLocks/>
          </p:cNvGrpSpPr>
          <p:nvPr/>
        </p:nvGrpSpPr>
        <p:grpSpPr bwMode="auto">
          <a:xfrm>
            <a:off x="4572000" y="2370138"/>
            <a:ext cx="3352800" cy="2559050"/>
            <a:chOff x="4572001" y="2369677"/>
            <a:chExt cx="3352855" cy="2558916"/>
          </a:xfrm>
        </p:grpSpPr>
        <p:cxnSp>
          <p:nvCxnSpPr>
            <p:cNvPr id="8" name="Straight Connector 7">
              <a:extLst>
                <a:ext uri="{FF2B5EF4-FFF2-40B4-BE49-F238E27FC236}">
                  <a16:creationId xmlns:a16="http://schemas.microsoft.com/office/drawing/2014/main" id="{65E1E848-F22C-8C47-AC67-56B2E688E68E}"/>
                </a:ext>
              </a:extLst>
            </p:cNvPr>
            <p:cNvCxnSpPr/>
            <p:nvPr/>
          </p:nvCxnSpPr>
          <p:spPr>
            <a:xfrm flipV="1">
              <a:off x="4572001" y="2625251"/>
              <a:ext cx="1211283" cy="1235010"/>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271D024-4BB1-0D4B-AF45-1D1ECDFC4747}"/>
                </a:ext>
              </a:extLst>
            </p:cNvPr>
            <p:cNvCxnSpPr/>
            <p:nvPr/>
          </p:nvCxnSpPr>
          <p:spPr>
            <a:xfrm flipH="1" flipV="1">
              <a:off x="4572001" y="3860261"/>
              <a:ext cx="1541488" cy="965149"/>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F3139E5B-473B-604A-9EAC-2D0C0D11C404}"/>
                </a:ext>
              </a:extLst>
            </p:cNvPr>
            <p:cNvPicPr>
              <a:picLocks noChangeAspect="1"/>
            </p:cNvPicPr>
            <p:nvPr/>
          </p:nvPicPr>
          <p:blipFill rotWithShape="1">
            <a:blip r:embed="rId2"/>
            <a:srcRect l="33582" t="10094" r="29683" b="38100"/>
            <a:stretch/>
          </p:blipFill>
          <p:spPr>
            <a:xfrm>
              <a:off x="5310716" y="2369677"/>
              <a:ext cx="2614140" cy="2558916"/>
            </a:xfrm>
            <a:prstGeom prst="ellipse">
              <a:avLst/>
            </a:prstGeom>
            <a:ln w="76200">
              <a:solidFill>
                <a:srgbClr val="699327"/>
              </a:solidFill>
            </a:ln>
          </p:spPr>
        </p:pic>
      </p:grpSp>
      <p:grpSp>
        <p:nvGrpSpPr>
          <p:cNvPr id="7" name="Group 6">
            <a:extLst>
              <a:ext uri="{FF2B5EF4-FFF2-40B4-BE49-F238E27FC236}">
                <a16:creationId xmlns:a16="http://schemas.microsoft.com/office/drawing/2014/main" id="{B01E7EF1-B9E3-EC47-B0A7-2DCE2D51521D}"/>
              </a:ext>
            </a:extLst>
          </p:cNvPr>
          <p:cNvGrpSpPr>
            <a:grpSpLocks/>
          </p:cNvGrpSpPr>
          <p:nvPr/>
        </p:nvGrpSpPr>
        <p:grpSpPr bwMode="auto">
          <a:xfrm>
            <a:off x="4538663" y="1812925"/>
            <a:ext cx="1727200" cy="1212850"/>
            <a:chOff x="4539192" y="1813361"/>
            <a:chExt cx="1726141" cy="1212831"/>
          </a:xfrm>
        </p:grpSpPr>
        <p:sp>
          <p:nvSpPr>
            <p:cNvPr id="24" name="Rounded Rectangle 23">
              <a:extLst>
                <a:ext uri="{FF2B5EF4-FFF2-40B4-BE49-F238E27FC236}">
                  <a16:creationId xmlns:a16="http://schemas.microsoft.com/office/drawing/2014/main" id="{2AA77D79-3185-9446-95FB-3C5583FA49EC}"/>
                </a:ext>
              </a:extLst>
            </p:cNvPr>
            <p:cNvSpPr/>
            <p:nvPr/>
          </p:nvSpPr>
          <p:spPr>
            <a:xfrm>
              <a:off x="4539192" y="1813361"/>
              <a:ext cx="1275567" cy="547679"/>
            </a:xfrm>
            <a:prstGeom prst="round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anchor="ctr">
              <a:spAutoFit/>
            </a:bodyPr>
            <a:lstStyle/>
            <a:p>
              <a:pPr algn="ctr" eaLnBrk="1" fontAlgn="auto" hangingPunct="1">
                <a:spcBef>
                  <a:spcPts val="0"/>
                </a:spcBef>
                <a:spcAft>
                  <a:spcPts val="0"/>
                </a:spcAft>
                <a:defRPr/>
              </a:pPr>
              <a:r>
                <a:rPr lang="en-GB" dirty="0"/>
                <a:t>anther</a:t>
              </a:r>
            </a:p>
          </p:txBody>
        </p:sp>
        <p:cxnSp>
          <p:nvCxnSpPr>
            <p:cNvPr id="25" name="Straight Connector 24">
              <a:extLst>
                <a:ext uri="{FF2B5EF4-FFF2-40B4-BE49-F238E27FC236}">
                  <a16:creationId xmlns:a16="http://schemas.microsoft.com/office/drawing/2014/main" id="{31C4A48B-A1CC-C743-88A5-D6E950D88711}"/>
                </a:ext>
              </a:extLst>
            </p:cNvPr>
            <p:cNvCxnSpPr/>
            <p:nvPr/>
          </p:nvCxnSpPr>
          <p:spPr>
            <a:xfrm flipH="1" flipV="1">
              <a:off x="5503800" y="2261029"/>
              <a:ext cx="761533" cy="765163"/>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2"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right)">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387430E-E590-564E-B774-92DC47260AD7}"/>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18435" name="Title 20">
            <a:extLst>
              <a:ext uri="{FF2B5EF4-FFF2-40B4-BE49-F238E27FC236}">
                <a16:creationId xmlns:a16="http://schemas.microsoft.com/office/drawing/2014/main" id="{C7258F4A-E4F5-F646-A221-408AEC2E388B}"/>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Ovary</a:t>
            </a:r>
          </a:p>
        </p:txBody>
      </p:sp>
      <p:sp>
        <p:nvSpPr>
          <p:cNvPr id="18436" name="Rounded Rectangle 4">
            <a:extLst>
              <a:ext uri="{FF2B5EF4-FFF2-40B4-BE49-F238E27FC236}">
                <a16:creationId xmlns:a16="http://schemas.microsoft.com/office/drawing/2014/main" id="{704BD143-C4CD-EE47-B85A-86E496363B2A}"/>
              </a:ext>
            </a:extLst>
          </p:cNvPr>
          <p:cNvSpPr>
            <a:spLocks noChangeArrowheads="1"/>
          </p:cNvSpPr>
          <p:nvPr/>
        </p:nvSpPr>
        <p:spPr bwMode="auto">
          <a:xfrm>
            <a:off x="830263" y="2997200"/>
            <a:ext cx="3741737" cy="1252538"/>
          </a:xfrm>
          <a:prstGeom prst="roundRect">
            <a:avLst>
              <a:gd name="adj" fmla="val 8968"/>
            </a:avLst>
          </a:prstGeom>
          <a:noFill/>
          <a:ln w="76200">
            <a:solidFill>
              <a:srgbClr val="699327"/>
            </a:solidFill>
            <a:round/>
            <a:headEnd/>
            <a:tailEnd/>
          </a:ln>
          <a:extLst>
            <a:ext uri="{909E8E84-426E-40DD-AFC4-6F175D3DCCD1}">
              <a14:hiddenFill xmlns:a14="http://schemas.microsoft.com/office/drawing/2010/main">
                <a:solidFill>
                  <a:srgbClr val="FFFFFF"/>
                </a:solidFill>
              </a14:hiddenFill>
            </a:ext>
          </a:extLst>
        </p:spPr>
        <p:txBody>
          <a:bodyPr lIns="180000" tIns="180000" rIns="180000" bIns="180000">
            <a:spAutoFit/>
          </a:bodyPr>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lnSpc>
                <a:spcPct val="100000"/>
              </a:lnSpc>
              <a:spcBef>
                <a:spcPct val="0"/>
              </a:spcBef>
              <a:buFontTx/>
              <a:buNone/>
            </a:pPr>
            <a:r>
              <a:rPr lang="en-GB" altLang="en-US">
                <a:solidFill>
                  <a:schemeClr val="tx1"/>
                </a:solidFill>
              </a:rPr>
              <a:t>It is the ovary's job to hold the ovules and to keep them safe until the flower gets pollinated.</a:t>
            </a:r>
          </a:p>
        </p:txBody>
      </p:sp>
      <p:grpSp>
        <p:nvGrpSpPr>
          <p:cNvPr id="3" name="Group 2">
            <a:extLst>
              <a:ext uri="{FF2B5EF4-FFF2-40B4-BE49-F238E27FC236}">
                <a16:creationId xmlns:a16="http://schemas.microsoft.com/office/drawing/2014/main" id="{DC2B1993-6990-D54A-9B4C-CC8BBBAC3843}"/>
              </a:ext>
            </a:extLst>
          </p:cNvPr>
          <p:cNvGrpSpPr>
            <a:grpSpLocks/>
          </p:cNvGrpSpPr>
          <p:nvPr/>
        </p:nvGrpSpPr>
        <p:grpSpPr bwMode="auto">
          <a:xfrm>
            <a:off x="4572000" y="2149475"/>
            <a:ext cx="3352800" cy="2559050"/>
            <a:chOff x="4572001" y="2149544"/>
            <a:chExt cx="3352855" cy="2558916"/>
          </a:xfrm>
        </p:grpSpPr>
        <p:cxnSp>
          <p:nvCxnSpPr>
            <p:cNvPr id="8" name="Straight Connector 7">
              <a:extLst>
                <a:ext uri="{FF2B5EF4-FFF2-40B4-BE49-F238E27FC236}">
                  <a16:creationId xmlns:a16="http://schemas.microsoft.com/office/drawing/2014/main" id="{6FEBF6A2-8A86-4A45-9D95-CA4F14960327}"/>
                </a:ext>
              </a:extLst>
            </p:cNvPr>
            <p:cNvCxnSpPr/>
            <p:nvPr/>
          </p:nvCxnSpPr>
          <p:spPr>
            <a:xfrm flipV="1">
              <a:off x="4572001" y="2405119"/>
              <a:ext cx="1211283" cy="1235010"/>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E639E38-B9BE-EC42-A000-633B72418775}"/>
                </a:ext>
              </a:extLst>
            </p:cNvPr>
            <p:cNvCxnSpPr/>
            <p:nvPr/>
          </p:nvCxnSpPr>
          <p:spPr>
            <a:xfrm flipH="1" flipV="1">
              <a:off x="4572001" y="3640129"/>
              <a:ext cx="1541488" cy="965149"/>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1DB87035-EFE3-6B4F-9392-7B7FC4182207}"/>
                </a:ext>
              </a:extLst>
            </p:cNvPr>
            <p:cNvPicPr>
              <a:picLocks noChangeAspect="1"/>
            </p:cNvPicPr>
            <p:nvPr/>
          </p:nvPicPr>
          <p:blipFill rotWithShape="1">
            <a:blip r:embed="rId2"/>
            <a:srcRect l="36080" t="37691" r="27185" b="10503"/>
            <a:stretch/>
          </p:blipFill>
          <p:spPr>
            <a:xfrm>
              <a:off x="5310716" y="2149544"/>
              <a:ext cx="2614140" cy="2558916"/>
            </a:xfrm>
            <a:prstGeom prst="ellipse">
              <a:avLst/>
            </a:prstGeom>
            <a:ln w="76200">
              <a:solidFill>
                <a:srgbClr val="699327"/>
              </a:solidFill>
            </a:ln>
          </p:spPr>
        </p:pic>
      </p:grpSp>
      <p:grpSp>
        <p:nvGrpSpPr>
          <p:cNvPr id="4" name="Group 3">
            <a:extLst>
              <a:ext uri="{FF2B5EF4-FFF2-40B4-BE49-F238E27FC236}">
                <a16:creationId xmlns:a16="http://schemas.microsoft.com/office/drawing/2014/main" id="{CB902725-05FF-E44D-944A-EE13CE285AA1}"/>
              </a:ext>
            </a:extLst>
          </p:cNvPr>
          <p:cNvGrpSpPr>
            <a:grpSpLocks/>
          </p:cNvGrpSpPr>
          <p:nvPr/>
        </p:nvGrpSpPr>
        <p:grpSpPr bwMode="auto">
          <a:xfrm>
            <a:off x="4627563" y="3894138"/>
            <a:ext cx="1905000" cy="1362075"/>
            <a:chOff x="4627033" y="3894526"/>
            <a:chExt cx="1906086" cy="1361713"/>
          </a:xfrm>
        </p:grpSpPr>
        <p:sp>
          <p:nvSpPr>
            <p:cNvPr id="24" name="Rounded Rectangle 23">
              <a:extLst>
                <a:ext uri="{FF2B5EF4-FFF2-40B4-BE49-F238E27FC236}">
                  <a16:creationId xmlns:a16="http://schemas.microsoft.com/office/drawing/2014/main" id="{69D74A1D-E412-5D4D-A81F-43C6A094CB05}"/>
                </a:ext>
              </a:extLst>
            </p:cNvPr>
            <p:cNvSpPr/>
            <p:nvPr/>
          </p:nvSpPr>
          <p:spPr>
            <a:xfrm>
              <a:off x="4627033" y="4708697"/>
              <a:ext cx="1277078" cy="547542"/>
            </a:xfrm>
            <a:prstGeom prst="round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anchor="ctr">
              <a:spAutoFit/>
            </a:bodyPr>
            <a:lstStyle/>
            <a:p>
              <a:pPr algn="ctr" eaLnBrk="1" fontAlgn="auto" hangingPunct="1">
                <a:spcBef>
                  <a:spcPts val="0"/>
                </a:spcBef>
                <a:spcAft>
                  <a:spcPts val="0"/>
                </a:spcAft>
                <a:defRPr/>
              </a:pPr>
              <a:r>
                <a:rPr lang="en-GB" dirty="0"/>
                <a:t>ovary</a:t>
              </a:r>
            </a:p>
          </p:txBody>
        </p:sp>
        <p:cxnSp>
          <p:nvCxnSpPr>
            <p:cNvPr id="25" name="Straight Connector 24">
              <a:extLst>
                <a:ext uri="{FF2B5EF4-FFF2-40B4-BE49-F238E27FC236}">
                  <a16:creationId xmlns:a16="http://schemas.microsoft.com/office/drawing/2014/main" id="{869C98EE-345A-C743-A2EF-91C137ECCF87}"/>
                </a:ext>
              </a:extLst>
            </p:cNvPr>
            <p:cNvCxnSpPr/>
            <p:nvPr/>
          </p:nvCxnSpPr>
          <p:spPr>
            <a:xfrm flipH="1">
              <a:off x="5621375" y="3894526"/>
              <a:ext cx="911744" cy="852260"/>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2"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right)">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465A9E2-B288-5A4E-AA0C-4334A18DD250}"/>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5" name="Rectangle 4">
            <a:extLst>
              <a:ext uri="{FF2B5EF4-FFF2-40B4-BE49-F238E27FC236}">
                <a16:creationId xmlns:a16="http://schemas.microsoft.com/office/drawing/2014/main" id="{9E747EF5-7735-5347-9893-B80B45F8CF14}"/>
              </a:ext>
            </a:extLst>
          </p:cNvPr>
          <p:cNvSpPr>
            <a:spLocks noChangeArrowheads="1"/>
          </p:cNvSpPr>
          <p:nvPr/>
        </p:nvSpPr>
        <p:spPr bwMode="auto">
          <a:xfrm>
            <a:off x="755650" y="1776413"/>
            <a:ext cx="7632700" cy="1662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85750" indent="-285750">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lnSpc>
                <a:spcPct val="100000"/>
              </a:lnSpc>
              <a:spcBef>
                <a:spcPct val="0"/>
              </a:spcBef>
            </a:pPr>
            <a:r>
              <a:rPr lang="en-GB" altLang="en-US">
                <a:solidFill>
                  <a:schemeClr val="tx1"/>
                </a:solidFill>
              </a:rPr>
              <a:t>Insects don't pollinate on purpose, it's just something that happens as they collect nectar from flowers to feed on. Insects are incredibly important when it comes to pollination. Here are some facts to prove it:</a:t>
            </a:r>
          </a:p>
          <a:p>
            <a:pPr eaLnBrk="1" hangingPunct="1">
              <a:lnSpc>
                <a:spcPct val="100000"/>
              </a:lnSpc>
              <a:spcBef>
                <a:spcPct val="0"/>
              </a:spcBef>
            </a:pPr>
            <a:endParaRPr lang="en-GB" altLang="en-US">
              <a:solidFill>
                <a:schemeClr val="tx1"/>
              </a:solidFill>
            </a:endParaRPr>
          </a:p>
          <a:p>
            <a:pPr eaLnBrk="1" hangingPunct="1">
              <a:lnSpc>
                <a:spcPct val="100000"/>
              </a:lnSpc>
              <a:spcBef>
                <a:spcPct val="0"/>
              </a:spcBef>
            </a:pPr>
            <a:r>
              <a:rPr lang="en-GB" altLang="en-US">
                <a:solidFill>
                  <a:schemeClr val="tx1"/>
                </a:solidFill>
              </a:rPr>
              <a:t>84% of crops in Europe are pollinated by insects. This is worth £12.6 billion a year.</a:t>
            </a:r>
          </a:p>
        </p:txBody>
      </p:sp>
      <p:sp>
        <p:nvSpPr>
          <p:cNvPr id="19460" name="Title 20">
            <a:extLst>
              <a:ext uri="{FF2B5EF4-FFF2-40B4-BE49-F238E27FC236}">
                <a16:creationId xmlns:a16="http://schemas.microsoft.com/office/drawing/2014/main" id="{D990EDB9-4B6D-774F-8EBF-EDE466ED92E2}"/>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Insects in Pollination</a:t>
            </a:r>
          </a:p>
        </p:txBody>
      </p:sp>
      <p:sp>
        <p:nvSpPr>
          <p:cNvPr id="7" name="Rectangle 6">
            <a:extLst>
              <a:ext uri="{FF2B5EF4-FFF2-40B4-BE49-F238E27FC236}">
                <a16:creationId xmlns:a16="http://schemas.microsoft.com/office/drawing/2014/main" id="{3B0B0FFA-321A-EB42-ABD2-0680C6687DBA}"/>
              </a:ext>
            </a:extLst>
          </p:cNvPr>
          <p:cNvSpPr/>
          <p:nvPr/>
        </p:nvSpPr>
        <p:spPr>
          <a:xfrm>
            <a:off x="652463" y="3552825"/>
            <a:ext cx="3733800" cy="2030413"/>
          </a:xfrm>
          <a:prstGeom prst="rect">
            <a:avLst/>
          </a:prstGeom>
        </p:spPr>
        <p:txBody>
          <a:bodyPr>
            <a:spAutoFit/>
          </a:bodyPr>
          <a:lstStyle/>
          <a:p>
            <a:pPr marL="285750" indent="-285750" eaLnBrk="1" fontAlgn="auto" hangingPunct="1">
              <a:spcBef>
                <a:spcPts val="0"/>
              </a:spcBef>
              <a:spcAft>
                <a:spcPts val="0"/>
              </a:spcAft>
              <a:buFont typeface="Arial" panose="020B0604020202020204" pitchFamily="34" charset="0"/>
              <a:buChar char="•"/>
              <a:defRPr/>
            </a:pPr>
            <a:r>
              <a:rPr lang="en-GB" dirty="0">
                <a:latin typeface="+mn-lt"/>
              </a:rPr>
              <a:t>Honey bees account for 80% of all insect pollination.</a:t>
            </a:r>
          </a:p>
          <a:p>
            <a:pPr eaLnBrk="1" fontAlgn="auto" hangingPunct="1">
              <a:spcBef>
                <a:spcPts val="0"/>
              </a:spcBef>
              <a:spcAft>
                <a:spcPts val="0"/>
              </a:spcAft>
              <a:defRPr/>
            </a:pPr>
            <a:endParaRPr lang="en-GB" dirty="0">
              <a:latin typeface="+mn-lt"/>
            </a:endParaRPr>
          </a:p>
          <a:p>
            <a:pPr marL="285750" indent="-285750" eaLnBrk="1" fontAlgn="auto" hangingPunct="1">
              <a:spcBef>
                <a:spcPts val="0"/>
              </a:spcBef>
              <a:spcAft>
                <a:spcPts val="0"/>
              </a:spcAft>
              <a:buFont typeface="Arial" panose="020B0604020202020204" pitchFamily="34" charset="0"/>
              <a:buChar char="•"/>
              <a:defRPr/>
            </a:pPr>
            <a:r>
              <a:rPr lang="en-GB" dirty="0">
                <a:latin typeface="+mn-lt"/>
              </a:rPr>
              <a:t>Nearly all chocolate relies on midges pollinating the cocoa plant, which might make them seem slightly less annoying!</a:t>
            </a:r>
          </a:p>
        </p:txBody>
      </p:sp>
      <p:pic>
        <p:nvPicPr>
          <p:cNvPr id="3" name="Picture 2">
            <a:extLst>
              <a:ext uri="{FF2B5EF4-FFF2-40B4-BE49-F238E27FC236}">
                <a16:creationId xmlns:a16="http://schemas.microsoft.com/office/drawing/2014/main" id="{3CAFC9EE-DBBD-D04A-A0F7-B6DB7EC882C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57763" y="3519488"/>
            <a:ext cx="3157537" cy="2646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childTnLst>
                          </p:cTn>
                        </p:par>
                        <p:par>
                          <p:cTn id="18" fill="hold" nodeType="afterGroup">
                            <p:stCondLst>
                              <p:cond delay="500"/>
                            </p:stCondLst>
                            <p:childTnLst>
                              <p:par>
                                <p:cTn id="19" presetID="10" presetClass="entr" presetSubtype="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5F6D721-31B6-FD44-B92D-092F6BA61AC6}"/>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20483" name="Title 20">
            <a:extLst>
              <a:ext uri="{FF2B5EF4-FFF2-40B4-BE49-F238E27FC236}">
                <a16:creationId xmlns:a16="http://schemas.microsoft.com/office/drawing/2014/main" id="{01E47ECF-B6AA-7B47-997B-F395C191DF35}"/>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The Pollination Process</a:t>
            </a:r>
          </a:p>
        </p:txBody>
      </p:sp>
      <p:sp>
        <p:nvSpPr>
          <p:cNvPr id="6" name="Rectangle 5">
            <a:extLst>
              <a:ext uri="{FF2B5EF4-FFF2-40B4-BE49-F238E27FC236}">
                <a16:creationId xmlns:a16="http://schemas.microsoft.com/office/drawing/2014/main" id="{FC088CFB-1334-2848-8F47-029997407E29}"/>
              </a:ext>
            </a:extLst>
          </p:cNvPr>
          <p:cNvSpPr/>
          <p:nvPr/>
        </p:nvSpPr>
        <p:spPr>
          <a:xfrm>
            <a:off x="635000" y="1676400"/>
            <a:ext cx="4579938" cy="4524375"/>
          </a:xfrm>
          <a:prstGeom prst="rect">
            <a:avLst/>
          </a:prstGeom>
        </p:spPr>
        <p:txBody>
          <a:bodyPr>
            <a:spAutoFit/>
          </a:bodyPr>
          <a:lstStyle/>
          <a:p>
            <a:pPr marL="342900" indent="-342900" eaLnBrk="1" fontAlgn="auto" hangingPunct="1">
              <a:spcBef>
                <a:spcPts val="0"/>
              </a:spcBef>
              <a:spcAft>
                <a:spcPts val="0"/>
              </a:spcAft>
              <a:buFont typeface="+mj-lt"/>
              <a:buAutoNum type="arabicPeriod"/>
              <a:defRPr/>
            </a:pPr>
            <a:r>
              <a:rPr lang="en-GB" dirty="0">
                <a:latin typeface="+mn-lt"/>
              </a:rPr>
              <a:t>The flower petal’s bright colours and fragrant scents attract insects.</a:t>
            </a:r>
          </a:p>
          <a:p>
            <a:pPr marL="342900" indent="-342900" eaLnBrk="1" fontAlgn="auto" hangingPunct="1">
              <a:spcBef>
                <a:spcPts val="0"/>
              </a:spcBef>
              <a:spcAft>
                <a:spcPts val="0"/>
              </a:spcAft>
              <a:buFont typeface="+mj-lt"/>
              <a:buAutoNum type="arabicPeriod"/>
              <a:defRPr/>
            </a:pPr>
            <a:endParaRPr lang="en-GB" dirty="0">
              <a:latin typeface="+mn-lt"/>
            </a:endParaRPr>
          </a:p>
          <a:p>
            <a:pPr marL="342900" indent="-342900" eaLnBrk="1" fontAlgn="auto" hangingPunct="1">
              <a:spcBef>
                <a:spcPts val="0"/>
              </a:spcBef>
              <a:spcAft>
                <a:spcPts val="0"/>
              </a:spcAft>
              <a:buFont typeface="+mj-lt"/>
              <a:buAutoNum type="arabicPeriod"/>
              <a:defRPr/>
            </a:pPr>
            <a:r>
              <a:rPr lang="en-GB" dirty="0">
                <a:latin typeface="+mn-lt"/>
              </a:rPr>
              <a:t>The insect arrives on the flower to collect nectar. This nectar is a sweet liquid which makes perfect insect food.</a:t>
            </a:r>
          </a:p>
          <a:p>
            <a:pPr marL="342900" indent="-342900" eaLnBrk="1" fontAlgn="auto" hangingPunct="1">
              <a:spcBef>
                <a:spcPts val="0"/>
              </a:spcBef>
              <a:spcAft>
                <a:spcPts val="0"/>
              </a:spcAft>
              <a:buFont typeface="+mj-lt"/>
              <a:buAutoNum type="arabicPeriod"/>
              <a:defRPr/>
            </a:pPr>
            <a:endParaRPr lang="en-GB" dirty="0">
              <a:latin typeface="+mn-lt"/>
            </a:endParaRPr>
          </a:p>
          <a:p>
            <a:pPr marL="342900" indent="-342900" eaLnBrk="1" fontAlgn="auto" hangingPunct="1">
              <a:spcBef>
                <a:spcPts val="0"/>
              </a:spcBef>
              <a:spcAft>
                <a:spcPts val="0"/>
              </a:spcAft>
              <a:buFont typeface="+mj-lt"/>
              <a:buAutoNum type="arabicPeriod"/>
              <a:defRPr/>
            </a:pPr>
            <a:r>
              <a:rPr lang="en-GB" dirty="0">
                <a:latin typeface="+mn-lt"/>
              </a:rPr>
              <a:t>As the insect is gathering the nectar, it rubs against the anthers, which rub pollen onto the insect.</a:t>
            </a:r>
          </a:p>
          <a:p>
            <a:pPr marL="342900" indent="-342900" eaLnBrk="1" fontAlgn="auto" hangingPunct="1">
              <a:spcBef>
                <a:spcPts val="0"/>
              </a:spcBef>
              <a:spcAft>
                <a:spcPts val="0"/>
              </a:spcAft>
              <a:buFont typeface="+mj-lt"/>
              <a:buAutoNum type="arabicPeriod"/>
              <a:defRPr/>
            </a:pPr>
            <a:endParaRPr lang="en-GB" dirty="0">
              <a:latin typeface="+mn-lt"/>
            </a:endParaRPr>
          </a:p>
          <a:p>
            <a:pPr marL="342900" indent="-342900" eaLnBrk="1" fontAlgn="auto" hangingPunct="1">
              <a:spcBef>
                <a:spcPts val="0"/>
              </a:spcBef>
              <a:spcAft>
                <a:spcPts val="0"/>
              </a:spcAft>
              <a:buFont typeface="+mj-lt"/>
              <a:buAutoNum type="arabicPeriod"/>
              <a:defRPr/>
            </a:pPr>
            <a:r>
              <a:rPr lang="en-GB" dirty="0">
                <a:latin typeface="+mn-lt"/>
              </a:rPr>
              <a:t>After the insect is done feeding on the flower’s nectar,  it gets hungry and  gets attracted by another flower`s bright colours. </a:t>
            </a:r>
          </a:p>
          <a:p>
            <a:pPr eaLnBrk="1" fontAlgn="auto" hangingPunct="1">
              <a:spcBef>
                <a:spcPts val="0"/>
              </a:spcBef>
              <a:spcAft>
                <a:spcPts val="0"/>
              </a:spcAft>
              <a:defRPr/>
            </a:pPr>
            <a:r>
              <a:rPr lang="en-GB" dirty="0">
                <a:latin typeface="+mn-lt"/>
              </a:rPr>
              <a:t> </a:t>
            </a:r>
          </a:p>
        </p:txBody>
      </p:sp>
      <p:pic>
        <p:nvPicPr>
          <p:cNvPr id="20485" name="Picture 10">
            <a:extLst>
              <a:ext uri="{FF2B5EF4-FFF2-40B4-BE49-F238E27FC236}">
                <a16:creationId xmlns:a16="http://schemas.microsoft.com/office/drawing/2014/main" id="{96D77FBD-986F-2B42-BAB1-30DA12413CB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672138" y="1655763"/>
            <a:ext cx="2820987" cy="475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fade">
                                      <p:cBhvr>
                                        <p:cTn id="7" dur="500"/>
                                        <p:tgtEl>
                                          <p:spTgt spid="6">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4" end="4"/>
                                            </p:txEl>
                                          </p:spTgt>
                                        </p:tgtEl>
                                        <p:attrNameLst>
                                          <p:attrName>style.visibility</p:attrName>
                                        </p:attrNameLst>
                                      </p:cBhvr>
                                      <p:to>
                                        <p:strVal val="visible"/>
                                      </p:to>
                                    </p:set>
                                    <p:animEffect transition="in" filter="fade">
                                      <p:cBhvr>
                                        <p:cTn id="12" dur="500"/>
                                        <p:tgtEl>
                                          <p:spTgt spid="6">
                                            <p:txEl>
                                              <p:pRg st="4" end="4"/>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6" end="6"/>
                                            </p:txEl>
                                          </p:spTgt>
                                        </p:tgtEl>
                                        <p:attrNameLst>
                                          <p:attrName>style.visibility</p:attrName>
                                        </p:attrNameLst>
                                      </p:cBhvr>
                                      <p:to>
                                        <p:strVal val="visible"/>
                                      </p:to>
                                    </p:set>
                                    <p:animEffect transition="in" filter="fade">
                                      <p:cBhvr>
                                        <p:cTn id="1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30DB4D7-2C2D-7040-A204-42508902A562}"/>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21507" name="Title 20">
            <a:extLst>
              <a:ext uri="{FF2B5EF4-FFF2-40B4-BE49-F238E27FC236}">
                <a16:creationId xmlns:a16="http://schemas.microsoft.com/office/drawing/2014/main" id="{FA8C810D-6239-9E4B-94AF-ABCD64C5CFE7}"/>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The Pollination Process</a:t>
            </a:r>
          </a:p>
        </p:txBody>
      </p:sp>
      <p:sp>
        <p:nvSpPr>
          <p:cNvPr id="6" name="Rectangle 5">
            <a:extLst>
              <a:ext uri="{FF2B5EF4-FFF2-40B4-BE49-F238E27FC236}">
                <a16:creationId xmlns:a16="http://schemas.microsoft.com/office/drawing/2014/main" id="{6062C7E0-545D-4146-9E7E-10FC93A0FE4B}"/>
              </a:ext>
            </a:extLst>
          </p:cNvPr>
          <p:cNvSpPr/>
          <p:nvPr/>
        </p:nvSpPr>
        <p:spPr>
          <a:xfrm>
            <a:off x="635000" y="1676400"/>
            <a:ext cx="7753350" cy="3694113"/>
          </a:xfrm>
          <a:prstGeom prst="rect">
            <a:avLst/>
          </a:prstGeom>
        </p:spPr>
        <p:txBody>
          <a:bodyPr>
            <a:spAutoFit/>
          </a:bodyPr>
          <a:lstStyle/>
          <a:p>
            <a:pPr marL="342900" indent="-342900" algn="just" eaLnBrk="1" fontAlgn="auto" hangingPunct="1">
              <a:spcBef>
                <a:spcPts val="0"/>
              </a:spcBef>
              <a:spcAft>
                <a:spcPts val="0"/>
              </a:spcAft>
              <a:buFont typeface="+mj-lt"/>
              <a:buAutoNum type="arabicPeriod" startAt="5"/>
              <a:defRPr/>
            </a:pPr>
            <a:r>
              <a:rPr lang="en-GB" dirty="0">
                <a:latin typeface="+mn-lt"/>
              </a:rPr>
              <a:t>As the insect feeds on the nectar in this new flower, the pollen stuck to the insect from the first flower, rubs off onto the female parts of the second flower (the stigma).</a:t>
            </a:r>
          </a:p>
          <a:p>
            <a:pPr marL="342900" indent="-342900" algn="just" eaLnBrk="1" fontAlgn="auto" hangingPunct="1">
              <a:spcBef>
                <a:spcPts val="0"/>
              </a:spcBef>
              <a:spcAft>
                <a:spcPts val="0"/>
              </a:spcAft>
              <a:buFont typeface="+mj-lt"/>
              <a:buAutoNum type="arabicPeriod" startAt="5"/>
              <a:defRPr/>
            </a:pPr>
            <a:endParaRPr lang="en-GB" dirty="0">
              <a:latin typeface="+mn-lt"/>
            </a:endParaRPr>
          </a:p>
          <a:p>
            <a:pPr marL="342900" indent="-342900" algn="just" eaLnBrk="1" fontAlgn="auto" hangingPunct="1">
              <a:spcBef>
                <a:spcPts val="0"/>
              </a:spcBef>
              <a:spcAft>
                <a:spcPts val="0"/>
              </a:spcAft>
              <a:buFont typeface="+mj-lt"/>
              <a:buAutoNum type="arabicPeriod" startAt="5"/>
              <a:defRPr/>
            </a:pPr>
            <a:r>
              <a:rPr lang="en-GB" dirty="0">
                <a:latin typeface="+mn-lt"/>
              </a:rPr>
              <a:t>Part of this pollen travels down the style and then into the ovary.</a:t>
            </a:r>
          </a:p>
          <a:p>
            <a:pPr marL="342900" indent="-342900" algn="just" eaLnBrk="1" fontAlgn="auto" hangingPunct="1">
              <a:spcBef>
                <a:spcPts val="0"/>
              </a:spcBef>
              <a:spcAft>
                <a:spcPts val="0"/>
              </a:spcAft>
              <a:buFont typeface="+mj-lt"/>
              <a:buAutoNum type="arabicPeriod" startAt="5"/>
              <a:defRPr/>
            </a:pPr>
            <a:endParaRPr lang="en-GB" dirty="0">
              <a:latin typeface="+mn-lt"/>
            </a:endParaRPr>
          </a:p>
          <a:p>
            <a:pPr marL="342900" indent="-342900" algn="just" eaLnBrk="1" fontAlgn="auto" hangingPunct="1">
              <a:spcBef>
                <a:spcPts val="0"/>
              </a:spcBef>
              <a:spcAft>
                <a:spcPts val="0"/>
              </a:spcAft>
              <a:buFont typeface="+mj-lt"/>
              <a:buAutoNum type="arabicPeriod" startAt="5"/>
              <a:defRPr/>
            </a:pPr>
            <a:r>
              <a:rPr lang="en-GB" dirty="0">
                <a:latin typeface="+mn-lt"/>
              </a:rPr>
              <a:t>The tiny piece of pollen joins onto an ovule in the ovary. The plant has now been fertilised.</a:t>
            </a:r>
          </a:p>
          <a:p>
            <a:pPr marL="342900" indent="-342900" algn="just" eaLnBrk="1" fontAlgn="auto" hangingPunct="1">
              <a:spcBef>
                <a:spcPts val="0"/>
              </a:spcBef>
              <a:spcAft>
                <a:spcPts val="0"/>
              </a:spcAft>
              <a:buFont typeface="+mj-lt"/>
              <a:buAutoNum type="arabicPeriod" startAt="5"/>
              <a:defRPr/>
            </a:pPr>
            <a:endParaRPr lang="en-GB" dirty="0">
              <a:latin typeface="+mn-lt"/>
            </a:endParaRPr>
          </a:p>
          <a:p>
            <a:pPr marL="342900" indent="-342900" algn="just" eaLnBrk="1" fontAlgn="auto" hangingPunct="1">
              <a:spcBef>
                <a:spcPts val="0"/>
              </a:spcBef>
              <a:spcAft>
                <a:spcPts val="0"/>
              </a:spcAft>
              <a:buFont typeface="+mj-lt"/>
              <a:buAutoNum type="arabicPeriod" startAt="5"/>
              <a:defRPr/>
            </a:pPr>
            <a:r>
              <a:rPr lang="en-GB" dirty="0">
                <a:latin typeface="+mn-lt"/>
              </a:rPr>
              <a:t>The ovary of the flower turns into seeds, which will then be dispersed so that new plants will be able to grow somewhere else. </a:t>
            </a:r>
          </a:p>
          <a:p>
            <a:pPr algn="just" eaLnBrk="1" fontAlgn="auto" hangingPunct="1">
              <a:spcBef>
                <a:spcPts val="0"/>
              </a:spcBef>
              <a:spcAft>
                <a:spcPts val="0"/>
              </a:spcAft>
              <a:defRPr/>
            </a:pPr>
            <a:endParaRPr lang="en-GB" dirty="0">
              <a:latin typeface="+mn-lt"/>
            </a:endParaRPr>
          </a:p>
          <a:p>
            <a:pPr eaLnBrk="1" fontAlgn="auto" hangingPunct="1">
              <a:spcBef>
                <a:spcPts val="0"/>
              </a:spcBef>
              <a:spcAft>
                <a:spcPts val="0"/>
              </a:spcAft>
              <a:defRPr/>
            </a:pPr>
            <a:r>
              <a:rPr lang="en-GB" dirty="0">
                <a:latin typeface="+mn-lt"/>
              </a:rPr>
              <a:t>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fade">
                                      <p:cBhvr>
                                        <p:cTn id="7" dur="500"/>
                                        <p:tgtEl>
                                          <p:spTgt spid="6">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4" end="4"/>
                                            </p:txEl>
                                          </p:spTgt>
                                        </p:tgtEl>
                                        <p:attrNameLst>
                                          <p:attrName>style.visibility</p:attrName>
                                        </p:attrNameLst>
                                      </p:cBhvr>
                                      <p:to>
                                        <p:strVal val="visible"/>
                                      </p:to>
                                    </p:set>
                                    <p:animEffect transition="in" filter="fade">
                                      <p:cBhvr>
                                        <p:cTn id="12" dur="500"/>
                                        <p:tgtEl>
                                          <p:spTgt spid="6">
                                            <p:txEl>
                                              <p:pRg st="4" end="4"/>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6" end="6"/>
                                            </p:txEl>
                                          </p:spTgt>
                                        </p:tgtEl>
                                        <p:attrNameLst>
                                          <p:attrName>style.visibility</p:attrName>
                                        </p:attrNameLst>
                                      </p:cBhvr>
                                      <p:to>
                                        <p:strVal val="visible"/>
                                      </p:to>
                                    </p:set>
                                    <p:animEffect transition="in" filter="fade">
                                      <p:cBhvr>
                                        <p:cTn id="1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5622CBA-3D16-4143-A436-4B62B1BAB6E0}"/>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5" name="Rectangle 4">
            <a:extLst>
              <a:ext uri="{FF2B5EF4-FFF2-40B4-BE49-F238E27FC236}">
                <a16:creationId xmlns:a16="http://schemas.microsoft.com/office/drawing/2014/main" id="{C0CD401B-5C98-154B-B1A9-62EDB6ADD58F}"/>
              </a:ext>
            </a:extLst>
          </p:cNvPr>
          <p:cNvSpPr>
            <a:spLocks noChangeArrowheads="1"/>
          </p:cNvSpPr>
          <p:nvPr/>
        </p:nvSpPr>
        <p:spPr bwMode="auto">
          <a:xfrm>
            <a:off x="755650" y="1776413"/>
            <a:ext cx="7632700" cy="193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85750" indent="-285750">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algn="just" eaLnBrk="1" hangingPunct="1">
              <a:lnSpc>
                <a:spcPct val="100000"/>
              </a:lnSpc>
              <a:spcBef>
                <a:spcPct val="0"/>
              </a:spcBef>
            </a:pPr>
            <a:r>
              <a:rPr lang="en-GB" altLang="en-US">
                <a:solidFill>
                  <a:schemeClr val="tx1"/>
                </a:solidFill>
              </a:rPr>
              <a:t>While some plants use insects to help them transport their pollen, others rely on wind. These plants are usually less colourful as they do not need to attract insects. The wind carries pollen from one plant to another. Rice is an example of a wind-pollinating plant.</a:t>
            </a:r>
          </a:p>
          <a:p>
            <a:pPr algn="just" eaLnBrk="1" hangingPunct="1">
              <a:lnSpc>
                <a:spcPct val="100000"/>
              </a:lnSpc>
              <a:spcBef>
                <a:spcPct val="0"/>
              </a:spcBef>
            </a:pPr>
            <a:endParaRPr lang="en-GB" altLang="en-US">
              <a:solidFill>
                <a:schemeClr val="tx1"/>
              </a:solidFill>
            </a:endParaRPr>
          </a:p>
          <a:p>
            <a:pPr algn="just" eaLnBrk="1" hangingPunct="1">
              <a:lnSpc>
                <a:spcPct val="100000"/>
              </a:lnSpc>
              <a:spcBef>
                <a:spcPct val="0"/>
              </a:spcBef>
            </a:pPr>
            <a:r>
              <a:rPr lang="en-GB" altLang="en-US">
                <a:solidFill>
                  <a:schemeClr val="tx1"/>
                </a:solidFill>
              </a:rPr>
              <a:t>This is a less coordinated way of pollinating, as it relies on a huge amounts of pollen being blown in any direction, depending on the wind.</a:t>
            </a:r>
          </a:p>
        </p:txBody>
      </p:sp>
      <p:sp>
        <p:nvSpPr>
          <p:cNvPr id="22532" name="Title 20">
            <a:extLst>
              <a:ext uri="{FF2B5EF4-FFF2-40B4-BE49-F238E27FC236}">
                <a16:creationId xmlns:a16="http://schemas.microsoft.com/office/drawing/2014/main" id="{047725A8-50C6-C44D-B01F-07755495C8FF}"/>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Wind Pollination</a:t>
            </a:r>
          </a:p>
        </p:txBody>
      </p:sp>
      <p:sp>
        <p:nvSpPr>
          <p:cNvPr id="7" name="Rectangle 6">
            <a:extLst>
              <a:ext uri="{FF2B5EF4-FFF2-40B4-BE49-F238E27FC236}">
                <a16:creationId xmlns:a16="http://schemas.microsoft.com/office/drawing/2014/main" id="{4BF078C4-C789-2641-A19C-8DD989F51465}"/>
              </a:ext>
            </a:extLst>
          </p:cNvPr>
          <p:cNvSpPr>
            <a:spLocks noChangeArrowheads="1"/>
          </p:cNvSpPr>
          <p:nvPr/>
        </p:nvSpPr>
        <p:spPr bwMode="auto">
          <a:xfrm>
            <a:off x="661988" y="3941763"/>
            <a:ext cx="3732212"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algn="just" eaLnBrk="1" hangingPunct="1">
              <a:lnSpc>
                <a:spcPct val="100000"/>
              </a:lnSpc>
              <a:spcBef>
                <a:spcPct val="0"/>
              </a:spcBef>
            </a:pPr>
            <a:r>
              <a:rPr lang="en-GB" altLang="en-US">
                <a:solidFill>
                  <a:schemeClr val="tx1"/>
                </a:solidFill>
              </a:rPr>
              <a:t>Wind pollinating plants can cause some people to experience hay fever during the spring and summer due to the large amounts of pollen in the air.</a:t>
            </a:r>
          </a:p>
        </p:txBody>
      </p:sp>
      <p:pic>
        <p:nvPicPr>
          <p:cNvPr id="4" name="Picture 3">
            <a:extLst>
              <a:ext uri="{FF2B5EF4-FFF2-40B4-BE49-F238E27FC236}">
                <a16:creationId xmlns:a16="http://schemas.microsoft.com/office/drawing/2014/main" id="{09B39AF8-D948-5F47-A82A-F1D06348587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00563" y="4270375"/>
            <a:ext cx="4103687" cy="189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par>
                          <p:cTn id="8" fill="hold" nodeType="afterGroup">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1E58E75-9A91-2947-8984-1F1ECFCE20B6}"/>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5" name="Rectangle 4">
            <a:extLst>
              <a:ext uri="{FF2B5EF4-FFF2-40B4-BE49-F238E27FC236}">
                <a16:creationId xmlns:a16="http://schemas.microsoft.com/office/drawing/2014/main" id="{89F00312-839E-DB4D-BF5D-6374E4702E0B}"/>
              </a:ext>
            </a:extLst>
          </p:cNvPr>
          <p:cNvSpPr>
            <a:spLocks noChangeArrowheads="1"/>
          </p:cNvSpPr>
          <p:nvPr/>
        </p:nvSpPr>
        <p:spPr bwMode="auto">
          <a:xfrm>
            <a:off x="755650" y="1776413"/>
            <a:ext cx="3894138" cy="277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85750" indent="-285750">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algn="just" eaLnBrk="1" hangingPunct="1">
              <a:lnSpc>
                <a:spcPct val="100000"/>
              </a:lnSpc>
              <a:spcBef>
                <a:spcPct val="0"/>
              </a:spcBef>
            </a:pPr>
            <a:r>
              <a:rPr lang="en-GB" altLang="en-US">
                <a:solidFill>
                  <a:schemeClr val="tx1"/>
                </a:solidFill>
              </a:rPr>
              <a:t>Some plants self-pollinate. They transfer the pollen grains from the anther to the stigma on the same flower. These plants do not need a pollinator, such as an insect, in order to reproduce.</a:t>
            </a:r>
          </a:p>
          <a:p>
            <a:pPr algn="just" eaLnBrk="1" hangingPunct="1">
              <a:lnSpc>
                <a:spcPct val="100000"/>
              </a:lnSpc>
              <a:spcBef>
                <a:spcPct val="0"/>
              </a:spcBef>
            </a:pPr>
            <a:endParaRPr lang="en-GB" altLang="en-US">
              <a:solidFill>
                <a:schemeClr val="tx1"/>
              </a:solidFill>
            </a:endParaRPr>
          </a:p>
          <a:p>
            <a:pPr algn="just" eaLnBrk="1" hangingPunct="1">
              <a:lnSpc>
                <a:spcPct val="100000"/>
              </a:lnSpc>
              <a:spcBef>
                <a:spcPct val="0"/>
              </a:spcBef>
            </a:pPr>
            <a:r>
              <a:rPr lang="en-GB" altLang="en-US">
                <a:solidFill>
                  <a:schemeClr val="tx1"/>
                </a:solidFill>
              </a:rPr>
              <a:t>Only a few plants self-pollinate. Examples include peanuts, orchids, peas and sunflowers.</a:t>
            </a:r>
          </a:p>
        </p:txBody>
      </p:sp>
      <p:sp>
        <p:nvSpPr>
          <p:cNvPr id="23556" name="Title 20">
            <a:extLst>
              <a:ext uri="{FF2B5EF4-FFF2-40B4-BE49-F238E27FC236}">
                <a16:creationId xmlns:a16="http://schemas.microsoft.com/office/drawing/2014/main" id="{91D2533A-015E-1440-81BA-FD353EDE5F85}"/>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Self-Pollination</a:t>
            </a:r>
          </a:p>
        </p:txBody>
      </p:sp>
      <p:pic>
        <p:nvPicPr>
          <p:cNvPr id="6" name="Picture 5">
            <a:extLst>
              <a:ext uri="{FF2B5EF4-FFF2-40B4-BE49-F238E27FC236}">
                <a16:creationId xmlns:a16="http://schemas.microsoft.com/office/drawing/2014/main" id="{A2956762-5978-3C4B-B8A6-0E4363ECE29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667500" y="1509713"/>
            <a:ext cx="2017713"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95584091-A937-314B-8B00-C1FCCC47C9C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97450" y="2232025"/>
            <a:ext cx="1670050" cy="417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0">
            <a:extLst>
              <a:ext uri="{FF2B5EF4-FFF2-40B4-BE49-F238E27FC236}">
                <a16:creationId xmlns:a16="http://schemas.microsoft.com/office/drawing/2014/main" id="{5EB21F60-3071-A543-958B-25044BEC209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127750" y="2868613"/>
            <a:ext cx="2120900" cy="3468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par>
                          <p:cTn id="8" fill="hold" nodeType="afterGroup">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nodeType="afterGroup">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nodeType="afterGroup">
                            <p:stCondLst>
                              <p:cond delay="1500"/>
                            </p:stCondLst>
                            <p:childTnLst>
                              <p:par>
                                <p:cTn id="17" presetID="10" presetClass="entr" presetSubtype="0"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BC6FE6C-D18A-CF4F-8077-C491980586A6}"/>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24579" name="Rectangle 4">
            <a:extLst>
              <a:ext uri="{FF2B5EF4-FFF2-40B4-BE49-F238E27FC236}">
                <a16:creationId xmlns:a16="http://schemas.microsoft.com/office/drawing/2014/main" id="{0C25F881-7EFB-6947-A503-DED606E6DDE8}"/>
              </a:ext>
            </a:extLst>
          </p:cNvPr>
          <p:cNvSpPr>
            <a:spLocks noChangeArrowheads="1"/>
          </p:cNvSpPr>
          <p:nvPr/>
        </p:nvSpPr>
        <p:spPr bwMode="auto">
          <a:xfrm>
            <a:off x="755650" y="1776413"/>
            <a:ext cx="7632700" cy="3878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algn="just" eaLnBrk="1" hangingPunct="1">
              <a:lnSpc>
                <a:spcPct val="100000"/>
              </a:lnSpc>
              <a:spcBef>
                <a:spcPct val="0"/>
              </a:spcBef>
              <a:buFontTx/>
              <a:buNone/>
            </a:pPr>
            <a:r>
              <a:rPr lang="en-GB" altLang="en-US">
                <a:solidFill>
                  <a:schemeClr val="tx1"/>
                </a:solidFill>
              </a:rPr>
              <a:t>We are going to do an activity to show how pollination works.</a:t>
            </a:r>
          </a:p>
          <a:p>
            <a:pPr algn="just" eaLnBrk="1" hangingPunct="1">
              <a:lnSpc>
                <a:spcPct val="100000"/>
              </a:lnSpc>
              <a:spcBef>
                <a:spcPct val="0"/>
              </a:spcBef>
              <a:buFontTx/>
              <a:buNone/>
            </a:pPr>
            <a:endParaRPr lang="en-GB" altLang="en-US">
              <a:solidFill>
                <a:schemeClr val="tx1"/>
              </a:solidFill>
            </a:endParaRPr>
          </a:p>
          <a:p>
            <a:pPr algn="just" eaLnBrk="1" hangingPunct="1">
              <a:lnSpc>
                <a:spcPct val="100000"/>
              </a:lnSpc>
              <a:spcBef>
                <a:spcPct val="0"/>
              </a:spcBef>
              <a:buFontTx/>
              <a:buNone/>
            </a:pPr>
            <a:r>
              <a:rPr lang="en-GB" altLang="en-US">
                <a:solidFill>
                  <a:schemeClr val="tx1"/>
                </a:solidFill>
              </a:rPr>
              <a:t>On your tables you have a paper bag with a large picture of a flower on the front with cheese puffs inside.</a:t>
            </a:r>
          </a:p>
          <a:p>
            <a:pPr algn="just" eaLnBrk="1" hangingPunct="1">
              <a:lnSpc>
                <a:spcPct val="100000"/>
              </a:lnSpc>
              <a:spcBef>
                <a:spcPct val="0"/>
              </a:spcBef>
              <a:buFontTx/>
              <a:buNone/>
            </a:pPr>
            <a:endParaRPr lang="en-GB" altLang="en-US">
              <a:solidFill>
                <a:schemeClr val="tx1"/>
              </a:solidFill>
            </a:endParaRPr>
          </a:p>
          <a:p>
            <a:pPr algn="just" eaLnBrk="1" hangingPunct="1">
              <a:lnSpc>
                <a:spcPct val="100000"/>
              </a:lnSpc>
              <a:spcBef>
                <a:spcPct val="0"/>
              </a:spcBef>
              <a:buFontTx/>
              <a:buNone/>
            </a:pPr>
            <a:r>
              <a:rPr lang="en-GB" altLang="en-US">
                <a:solidFill>
                  <a:schemeClr val="tx1"/>
                </a:solidFill>
              </a:rPr>
              <a:t>After you’ve washed your hands thoroughly, go and collect some cheese puffs from the bag on another table (make sure you save some for everyone else). After you’ve eaten them, </a:t>
            </a:r>
            <a:r>
              <a:rPr lang="en-GB" altLang="en-US" b="1">
                <a:solidFill>
                  <a:schemeClr val="tx1"/>
                </a:solidFill>
              </a:rPr>
              <a:t>don’t wipe your hands or lick your fingers</a:t>
            </a:r>
            <a:r>
              <a:rPr lang="en-GB" altLang="en-US">
                <a:solidFill>
                  <a:schemeClr val="tx1"/>
                </a:solidFill>
              </a:rPr>
              <a:t>,  tempting though it may be!</a:t>
            </a:r>
          </a:p>
          <a:p>
            <a:pPr algn="just" eaLnBrk="1" hangingPunct="1">
              <a:lnSpc>
                <a:spcPct val="100000"/>
              </a:lnSpc>
              <a:spcBef>
                <a:spcPct val="0"/>
              </a:spcBef>
              <a:buFontTx/>
              <a:buNone/>
            </a:pPr>
            <a:endParaRPr lang="en-GB" altLang="en-US">
              <a:solidFill>
                <a:schemeClr val="tx1"/>
              </a:solidFill>
            </a:endParaRPr>
          </a:p>
          <a:p>
            <a:pPr algn="just" eaLnBrk="1" hangingPunct="1">
              <a:lnSpc>
                <a:spcPct val="100000"/>
              </a:lnSpc>
              <a:spcBef>
                <a:spcPct val="0"/>
              </a:spcBef>
              <a:buFontTx/>
              <a:buNone/>
            </a:pPr>
            <a:r>
              <a:rPr lang="en-GB" altLang="en-US">
                <a:solidFill>
                  <a:schemeClr val="tx1"/>
                </a:solidFill>
              </a:rPr>
              <a:t>Go to a bag on another table and wipe your hands on the pretty flower on the front of the bag.  </a:t>
            </a:r>
          </a:p>
          <a:p>
            <a:pPr algn="just" eaLnBrk="1" hangingPunct="1">
              <a:lnSpc>
                <a:spcPct val="100000"/>
              </a:lnSpc>
              <a:spcBef>
                <a:spcPct val="0"/>
              </a:spcBef>
              <a:buFontTx/>
              <a:buNone/>
            </a:pPr>
            <a:endParaRPr lang="en-GB" altLang="en-US">
              <a:solidFill>
                <a:schemeClr val="tx1"/>
              </a:solidFill>
            </a:endParaRPr>
          </a:p>
          <a:p>
            <a:pPr algn="just" eaLnBrk="1" hangingPunct="1">
              <a:lnSpc>
                <a:spcPct val="100000"/>
              </a:lnSpc>
              <a:spcBef>
                <a:spcPct val="0"/>
              </a:spcBef>
              <a:buFontTx/>
              <a:buNone/>
            </a:pPr>
            <a:r>
              <a:rPr lang="en-GB" altLang="en-US">
                <a:solidFill>
                  <a:schemeClr val="tx1"/>
                </a:solidFill>
              </a:rPr>
              <a:t>Those yellowy smears left behind represent pollination!</a:t>
            </a:r>
          </a:p>
        </p:txBody>
      </p:sp>
      <p:sp>
        <p:nvSpPr>
          <p:cNvPr id="24580" name="Title 20">
            <a:extLst>
              <a:ext uri="{FF2B5EF4-FFF2-40B4-BE49-F238E27FC236}">
                <a16:creationId xmlns:a16="http://schemas.microsoft.com/office/drawing/2014/main" id="{4509E482-7EE8-2042-ABAE-20C1EC84AF48}"/>
              </a:ext>
            </a:extLst>
          </p:cNvPr>
          <p:cNvSpPr>
            <a:spLocks noGrp="1"/>
          </p:cNvSpPr>
          <p:nvPr>
            <p:ph type="title"/>
          </p:nvPr>
        </p:nvSpPr>
        <p:spPr>
          <a:xfrm>
            <a:off x="457200" y="479425"/>
            <a:ext cx="8220075" cy="993775"/>
          </a:xfrm>
        </p:spPr>
        <p:txBody>
          <a:bodyPr/>
          <a:lstStyle/>
          <a:p>
            <a:pPr eaLnBrk="1" hangingPunct="1"/>
            <a:r>
              <a:rPr lang="en-GB" altLang="en-US" sz="3200">
                <a:solidFill>
                  <a:schemeClr val="bg1"/>
                </a:solidFill>
                <a:latin typeface="Twinkl SemiBold" pitchFamily="2" charset="77"/>
              </a:rPr>
              <a:t>Pollination in Action (Optional Activity)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DAEBE77-C436-5A42-8D49-9CEC20A5CFD9}"/>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25603" name="Rectangle 4">
            <a:extLst>
              <a:ext uri="{FF2B5EF4-FFF2-40B4-BE49-F238E27FC236}">
                <a16:creationId xmlns:a16="http://schemas.microsoft.com/office/drawing/2014/main" id="{0ADBD813-70B3-F346-A6F2-0BFEC75AA624}"/>
              </a:ext>
            </a:extLst>
          </p:cNvPr>
          <p:cNvSpPr>
            <a:spLocks noChangeArrowheads="1"/>
          </p:cNvSpPr>
          <p:nvPr/>
        </p:nvSpPr>
        <p:spPr bwMode="auto">
          <a:xfrm>
            <a:off x="755650" y="1776413"/>
            <a:ext cx="76327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lnSpc>
                <a:spcPct val="100000"/>
              </a:lnSpc>
              <a:spcBef>
                <a:spcPct val="0"/>
              </a:spcBef>
              <a:buFont typeface="Arial" panose="020B0604020202020204" pitchFamily="34" charset="0"/>
              <a:buNone/>
            </a:pPr>
            <a:r>
              <a:rPr lang="en-GB" altLang="en-US">
                <a:solidFill>
                  <a:schemeClr val="tx1"/>
                </a:solidFill>
              </a:rPr>
              <a:t>1.   </a:t>
            </a:r>
            <a:r>
              <a:rPr lang="en-GB" altLang="en-US" u="sng">
                <a:solidFill>
                  <a:schemeClr val="tx1"/>
                </a:solidFill>
              </a:rPr>
              <a:t>                     </a:t>
            </a:r>
            <a:r>
              <a:rPr lang="en-GB" altLang="en-US">
                <a:solidFill>
                  <a:schemeClr val="tx1"/>
                </a:solidFill>
              </a:rPr>
              <a:t> is produced by flowers and can be collected by insects.</a:t>
            </a:r>
          </a:p>
          <a:p>
            <a:pPr eaLnBrk="1" hangingPunct="1">
              <a:lnSpc>
                <a:spcPct val="100000"/>
              </a:lnSpc>
              <a:spcBef>
                <a:spcPct val="0"/>
              </a:spcBef>
              <a:buFont typeface="Arial" panose="020B0604020202020204" pitchFamily="34" charset="0"/>
              <a:buNone/>
            </a:pPr>
            <a:endParaRPr lang="en-GB" altLang="en-US">
              <a:solidFill>
                <a:schemeClr val="tx1"/>
              </a:solidFill>
            </a:endParaRPr>
          </a:p>
          <a:p>
            <a:pPr eaLnBrk="1" hangingPunct="1">
              <a:lnSpc>
                <a:spcPct val="100000"/>
              </a:lnSpc>
              <a:spcBef>
                <a:spcPct val="0"/>
              </a:spcBef>
              <a:buFont typeface="Arial" panose="020B0604020202020204" pitchFamily="34" charset="0"/>
              <a:buNone/>
            </a:pPr>
            <a:r>
              <a:rPr lang="en-GB" altLang="en-US">
                <a:solidFill>
                  <a:schemeClr val="tx1"/>
                </a:solidFill>
              </a:rPr>
              <a:t>2. The job of the stigma  is to </a:t>
            </a:r>
            <a:r>
              <a:rPr lang="en-GB" altLang="en-US" u="sng">
                <a:solidFill>
                  <a:schemeClr val="tx1"/>
                </a:solidFill>
              </a:rPr>
              <a:t>                                                               </a:t>
            </a:r>
            <a:r>
              <a:rPr lang="en-GB" altLang="en-US">
                <a:solidFill>
                  <a:schemeClr val="tx1"/>
                </a:solidFill>
              </a:rPr>
              <a:t>.</a:t>
            </a:r>
          </a:p>
          <a:p>
            <a:pPr eaLnBrk="1" hangingPunct="1">
              <a:lnSpc>
                <a:spcPct val="100000"/>
              </a:lnSpc>
              <a:spcBef>
                <a:spcPct val="0"/>
              </a:spcBef>
              <a:buFont typeface="Arial" panose="020B0604020202020204" pitchFamily="34" charset="0"/>
              <a:buNone/>
            </a:pPr>
            <a:r>
              <a:rPr lang="en-GB" altLang="en-US">
                <a:solidFill>
                  <a:schemeClr val="tx1"/>
                </a:solidFill>
              </a:rPr>
              <a:t> </a:t>
            </a:r>
          </a:p>
          <a:p>
            <a:pPr eaLnBrk="1" hangingPunct="1">
              <a:lnSpc>
                <a:spcPct val="100000"/>
              </a:lnSpc>
              <a:spcBef>
                <a:spcPct val="0"/>
              </a:spcBef>
              <a:buFont typeface="Arial" panose="020B0604020202020204" pitchFamily="34" charset="0"/>
              <a:buNone/>
            </a:pPr>
            <a:r>
              <a:rPr lang="en-GB" altLang="en-US">
                <a:solidFill>
                  <a:schemeClr val="tx1"/>
                </a:solidFill>
              </a:rPr>
              <a:t>3. The job of the filament is to </a:t>
            </a:r>
            <a:r>
              <a:rPr lang="en-GB" altLang="en-US" u="sng">
                <a:solidFill>
                  <a:schemeClr val="tx1"/>
                </a:solidFill>
              </a:rPr>
              <a:t>                                                             </a:t>
            </a:r>
            <a:r>
              <a:rPr lang="en-GB" altLang="en-US">
                <a:solidFill>
                  <a:schemeClr val="tx1"/>
                </a:solidFill>
              </a:rPr>
              <a:t>.</a:t>
            </a:r>
          </a:p>
          <a:p>
            <a:pPr eaLnBrk="1" hangingPunct="1">
              <a:lnSpc>
                <a:spcPct val="100000"/>
              </a:lnSpc>
              <a:spcBef>
                <a:spcPct val="0"/>
              </a:spcBef>
              <a:buFont typeface="Arial" panose="020B0604020202020204" pitchFamily="34" charset="0"/>
              <a:buNone/>
            </a:pPr>
            <a:endParaRPr lang="en-GB" altLang="en-US">
              <a:solidFill>
                <a:schemeClr val="tx1"/>
              </a:solidFill>
            </a:endParaRPr>
          </a:p>
          <a:p>
            <a:pPr eaLnBrk="1" hangingPunct="1">
              <a:lnSpc>
                <a:spcPct val="100000"/>
              </a:lnSpc>
              <a:spcBef>
                <a:spcPct val="0"/>
              </a:spcBef>
              <a:buFont typeface="Arial" panose="020B0604020202020204" pitchFamily="34" charset="0"/>
              <a:buNone/>
            </a:pPr>
            <a:r>
              <a:rPr lang="en-GB" altLang="en-US">
                <a:solidFill>
                  <a:schemeClr val="tx1"/>
                </a:solidFill>
              </a:rPr>
              <a:t>4. The job of the style is to </a:t>
            </a:r>
            <a:r>
              <a:rPr lang="en-GB" altLang="en-US" u="sng">
                <a:solidFill>
                  <a:schemeClr val="tx1"/>
                </a:solidFill>
              </a:rPr>
              <a:t>                                                                   </a:t>
            </a:r>
            <a:r>
              <a:rPr lang="en-GB" altLang="en-US">
                <a:solidFill>
                  <a:schemeClr val="tx1"/>
                </a:solidFill>
              </a:rPr>
              <a:t>.</a:t>
            </a:r>
          </a:p>
          <a:p>
            <a:pPr eaLnBrk="1" hangingPunct="1">
              <a:lnSpc>
                <a:spcPct val="100000"/>
              </a:lnSpc>
              <a:spcBef>
                <a:spcPct val="0"/>
              </a:spcBef>
              <a:buFont typeface="Arial" panose="020B0604020202020204" pitchFamily="34" charset="0"/>
              <a:buNone/>
            </a:pPr>
            <a:endParaRPr lang="en-GB" altLang="en-US">
              <a:solidFill>
                <a:schemeClr val="tx1"/>
              </a:solidFill>
            </a:endParaRPr>
          </a:p>
          <a:p>
            <a:pPr eaLnBrk="1" hangingPunct="1">
              <a:lnSpc>
                <a:spcPct val="100000"/>
              </a:lnSpc>
              <a:spcBef>
                <a:spcPct val="0"/>
              </a:spcBef>
              <a:buFont typeface="Arial" panose="020B0604020202020204" pitchFamily="34" charset="0"/>
              <a:buNone/>
            </a:pPr>
            <a:r>
              <a:rPr lang="en-GB" altLang="en-US">
                <a:solidFill>
                  <a:schemeClr val="tx1"/>
                </a:solidFill>
              </a:rPr>
              <a:t>5. The job of the anther is to </a:t>
            </a:r>
            <a:r>
              <a:rPr lang="en-GB" altLang="en-US" u="sng">
                <a:solidFill>
                  <a:schemeClr val="tx1"/>
                </a:solidFill>
              </a:rPr>
              <a:t>                                                                </a:t>
            </a:r>
            <a:r>
              <a:rPr lang="en-GB" altLang="en-US">
                <a:solidFill>
                  <a:schemeClr val="tx1"/>
                </a:solidFill>
              </a:rPr>
              <a:t>.</a:t>
            </a:r>
          </a:p>
          <a:p>
            <a:pPr eaLnBrk="1" hangingPunct="1">
              <a:lnSpc>
                <a:spcPct val="100000"/>
              </a:lnSpc>
              <a:spcBef>
                <a:spcPct val="0"/>
              </a:spcBef>
              <a:buFont typeface="Arial" panose="020B0604020202020204" pitchFamily="34" charset="0"/>
              <a:buNone/>
            </a:pPr>
            <a:endParaRPr lang="en-GB" altLang="en-US">
              <a:solidFill>
                <a:schemeClr val="tx1"/>
              </a:solidFill>
            </a:endParaRPr>
          </a:p>
          <a:p>
            <a:pPr eaLnBrk="1" hangingPunct="1">
              <a:lnSpc>
                <a:spcPct val="100000"/>
              </a:lnSpc>
              <a:spcBef>
                <a:spcPct val="0"/>
              </a:spcBef>
              <a:buFont typeface="Arial" panose="020B0604020202020204" pitchFamily="34" charset="0"/>
              <a:buNone/>
            </a:pPr>
            <a:r>
              <a:rPr lang="en-GB" altLang="en-US">
                <a:solidFill>
                  <a:schemeClr val="tx1"/>
                </a:solidFill>
              </a:rPr>
              <a:t>6. The job of the ovary is to </a:t>
            </a:r>
            <a:r>
              <a:rPr lang="en-GB" altLang="en-US" u="sng">
                <a:solidFill>
                  <a:schemeClr val="tx1"/>
                </a:solidFill>
              </a:rPr>
              <a:t>                                                                  </a:t>
            </a:r>
            <a:r>
              <a:rPr lang="en-GB" altLang="en-US">
                <a:solidFill>
                  <a:schemeClr val="tx1"/>
                </a:solidFill>
              </a:rPr>
              <a:t>.</a:t>
            </a:r>
          </a:p>
          <a:p>
            <a:pPr eaLnBrk="1" hangingPunct="1">
              <a:lnSpc>
                <a:spcPct val="100000"/>
              </a:lnSpc>
              <a:spcBef>
                <a:spcPct val="0"/>
              </a:spcBef>
              <a:buFont typeface="Arial" panose="020B0604020202020204" pitchFamily="34" charset="0"/>
              <a:buNone/>
            </a:pPr>
            <a:endParaRPr lang="en-GB" altLang="en-US">
              <a:solidFill>
                <a:schemeClr val="tx1"/>
              </a:solidFill>
            </a:endParaRPr>
          </a:p>
          <a:p>
            <a:pPr eaLnBrk="1" hangingPunct="1">
              <a:lnSpc>
                <a:spcPct val="100000"/>
              </a:lnSpc>
              <a:spcBef>
                <a:spcPct val="0"/>
              </a:spcBef>
              <a:buFont typeface="Arial" panose="020B0604020202020204" pitchFamily="34" charset="0"/>
              <a:buNone/>
            </a:pPr>
            <a:r>
              <a:rPr lang="en-GB" altLang="en-US">
                <a:solidFill>
                  <a:schemeClr val="tx1"/>
                </a:solidFill>
              </a:rPr>
              <a:t>7. Lastly, what percentage of Europe’s crops are pollinated by insects?</a:t>
            </a:r>
          </a:p>
        </p:txBody>
      </p:sp>
      <p:sp>
        <p:nvSpPr>
          <p:cNvPr id="25604" name="Title 20">
            <a:extLst>
              <a:ext uri="{FF2B5EF4-FFF2-40B4-BE49-F238E27FC236}">
                <a16:creationId xmlns:a16="http://schemas.microsoft.com/office/drawing/2014/main" id="{CCCE1A1A-1F6F-C949-A711-ABFAC82993A9}"/>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Pollination Facts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AC8DC47-B0FF-0341-96D5-78E3524FC088}"/>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26627" name="Title 20">
            <a:extLst>
              <a:ext uri="{FF2B5EF4-FFF2-40B4-BE49-F238E27FC236}">
                <a16:creationId xmlns:a16="http://schemas.microsoft.com/office/drawing/2014/main" id="{D9A64BA0-DFDD-BB4E-AE73-498502CE6084}"/>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Pollination Facts Answers</a:t>
            </a:r>
          </a:p>
        </p:txBody>
      </p:sp>
      <p:sp>
        <p:nvSpPr>
          <p:cNvPr id="26628" name="Rectangle 4">
            <a:extLst>
              <a:ext uri="{FF2B5EF4-FFF2-40B4-BE49-F238E27FC236}">
                <a16:creationId xmlns:a16="http://schemas.microsoft.com/office/drawing/2014/main" id="{89DD734A-4E62-D940-A483-93B61254D82A}"/>
              </a:ext>
            </a:extLst>
          </p:cNvPr>
          <p:cNvSpPr>
            <a:spLocks noChangeArrowheads="1"/>
          </p:cNvSpPr>
          <p:nvPr/>
        </p:nvSpPr>
        <p:spPr bwMode="auto">
          <a:xfrm>
            <a:off x="755650" y="1549400"/>
            <a:ext cx="7632700" cy="415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lnSpc>
                <a:spcPct val="100000"/>
              </a:lnSpc>
              <a:spcBef>
                <a:spcPct val="0"/>
              </a:spcBef>
              <a:buFont typeface="Arial" panose="020B0604020202020204" pitchFamily="34" charset="0"/>
              <a:buNone/>
            </a:pPr>
            <a:r>
              <a:rPr lang="en-GB" altLang="en-US">
                <a:solidFill>
                  <a:schemeClr val="tx1"/>
                </a:solidFill>
              </a:rPr>
              <a:t>1. </a:t>
            </a:r>
            <a:r>
              <a:rPr lang="en-GB" altLang="en-US" b="1">
                <a:solidFill>
                  <a:schemeClr val="tx1"/>
                </a:solidFill>
              </a:rPr>
              <a:t>Nectar/pollen</a:t>
            </a:r>
            <a:r>
              <a:rPr lang="en-GB" altLang="en-US">
                <a:solidFill>
                  <a:schemeClr val="tx1"/>
                </a:solidFill>
              </a:rPr>
              <a:t> is produced by flowers and can be collected by insects.</a:t>
            </a:r>
          </a:p>
          <a:p>
            <a:pPr eaLnBrk="1" hangingPunct="1">
              <a:lnSpc>
                <a:spcPct val="100000"/>
              </a:lnSpc>
              <a:spcBef>
                <a:spcPct val="0"/>
              </a:spcBef>
              <a:buFont typeface="Arial" panose="020B0604020202020204" pitchFamily="34" charset="0"/>
              <a:buNone/>
            </a:pPr>
            <a:endParaRPr lang="en-GB" altLang="en-US">
              <a:solidFill>
                <a:schemeClr val="tx1"/>
              </a:solidFill>
            </a:endParaRPr>
          </a:p>
          <a:p>
            <a:pPr eaLnBrk="1" hangingPunct="1">
              <a:lnSpc>
                <a:spcPct val="100000"/>
              </a:lnSpc>
              <a:spcBef>
                <a:spcPct val="0"/>
              </a:spcBef>
              <a:buFont typeface="Arial" panose="020B0604020202020204" pitchFamily="34" charset="0"/>
              <a:buNone/>
            </a:pPr>
            <a:r>
              <a:rPr lang="en-GB" altLang="en-US">
                <a:solidFill>
                  <a:schemeClr val="tx1"/>
                </a:solidFill>
              </a:rPr>
              <a:t>2. The job of the stigma is to </a:t>
            </a:r>
            <a:r>
              <a:rPr lang="en-GB" altLang="en-US" b="1">
                <a:solidFill>
                  <a:schemeClr val="tx1"/>
                </a:solidFill>
              </a:rPr>
              <a:t>collect the pollen from other plants when insects brush by it</a:t>
            </a:r>
            <a:r>
              <a:rPr lang="en-GB" altLang="en-US">
                <a:solidFill>
                  <a:schemeClr val="tx1"/>
                </a:solidFill>
              </a:rPr>
              <a:t>.</a:t>
            </a:r>
          </a:p>
          <a:p>
            <a:pPr eaLnBrk="1" hangingPunct="1">
              <a:lnSpc>
                <a:spcPct val="100000"/>
              </a:lnSpc>
              <a:spcBef>
                <a:spcPct val="0"/>
              </a:spcBef>
              <a:buFont typeface="Arial" panose="020B0604020202020204" pitchFamily="34" charset="0"/>
              <a:buNone/>
            </a:pPr>
            <a:r>
              <a:rPr lang="en-GB" altLang="en-US">
                <a:solidFill>
                  <a:schemeClr val="tx1"/>
                </a:solidFill>
              </a:rPr>
              <a:t> </a:t>
            </a:r>
          </a:p>
          <a:p>
            <a:pPr eaLnBrk="1" hangingPunct="1">
              <a:lnSpc>
                <a:spcPct val="100000"/>
              </a:lnSpc>
              <a:spcBef>
                <a:spcPct val="0"/>
              </a:spcBef>
              <a:buFont typeface="Arial" panose="020B0604020202020204" pitchFamily="34" charset="0"/>
              <a:buNone/>
            </a:pPr>
            <a:r>
              <a:rPr lang="en-GB" altLang="en-US">
                <a:solidFill>
                  <a:schemeClr val="tx1"/>
                </a:solidFill>
              </a:rPr>
              <a:t>3. The job of the filament is to </a:t>
            </a:r>
            <a:r>
              <a:rPr lang="en-GB" altLang="en-US" b="1">
                <a:solidFill>
                  <a:schemeClr val="tx1"/>
                </a:solidFill>
              </a:rPr>
              <a:t>hold up the anther</a:t>
            </a:r>
            <a:r>
              <a:rPr lang="en-GB" altLang="en-US">
                <a:solidFill>
                  <a:schemeClr val="tx1"/>
                </a:solidFill>
              </a:rPr>
              <a:t>.</a:t>
            </a:r>
          </a:p>
          <a:p>
            <a:pPr eaLnBrk="1" hangingPunct="1">
              <a:lnSpc>
                <a:spcPct val="100000"/>
              </a:lnSpc>
              <a:spcBef>
                <a:spcPct val="0"/>
              </a:spcBef>
              <a:buFont typeface="Arial" panose="020B0604020202020204" pitchFamily="34" charset="0"/>
              <a:buNone/>
            </a:pPr>
            <a:endParaRPr lang="en-GB" altLang="en-US">
              <a:solidFill>
                <a:schemeClr val="tx1"/>
              </a:solidFill>
            </a:endParaRPr>
          </a:p>
          <a:p>
            <a:pPr eaLnBrk="1" hangingPunct="1">
              <a:lnSpc>
                <a:spcPct val="100000"/>
              </a:lnSpc>
              <a:spcBef>
                <a:spcPct val="0"/>
              </a:spcBef>
              <a:buFont typeface="Arial" panose="020B0604020202020204" pitchFamily="34" charset="0"/>
              <a:buNone/>
            </a:pPr>
            <a:r>
              <a:rPr lang="en-GB" altLang="en-US">
                <a:solidFill>
                  <a:schemeClr val="tx1"/>
                </a:solidFill>
              </a:rPr>
              <a:t>4. The job of the style is to </a:t>
            </a:r>
            <a:r>
              <a:rPr lang="en-GB" altLang="en-US" b="1">
                <a:solidFill>
                  <a:schemeClr val="tx1"/>
                </a:solidFill>
              </a:rPr>
              <a:t>hold up the stigma</a:t>
            </a:r>
            <a:r>
              <a:rPr lang="en-GB" altLang="en-US">
                <a:solidFill>
                  <a:schemeClr val="tx1"/>
                </a:solidFill>
              </a:rPr>
              <a:t>.</a:t>
            </a:r>
          </a:p>
          <a:p>
            <a:pPr eaLnBrk="1" hangingPunct="1">
              <a:lnSpc>
                <a:spcPct val="100000"/>
              </a:lnSpc>
              <a:spcBef>
                <a:spcPct val="0"/>
              </a:spcBef>
              <a:buFont typeface="Arial" panose="020B0604020202020204" pitchFamily="34" charset="0"/>
              <a:buNone/>
            </a:pPr>
            <a:endParaRPr lang="en-GB" altLang="en-US">
              <a:solidFill>
                <a:schemeClr val="tx1"/>
              </a:solidFill>
            </a:endParaRPr>
          </a:p>
          <a:p>
            <a:pPr eaLnBrk="1" hangingPunct="1">
              <a:lnSpc>
                <a:spcPct val="100000"/>
              </a:lnSpc>
              <a:spcBef>
                <a:spcPct val="0"/>
              </a:spcBef>
              <a:buFont typeface="Arial" panose="020B0604020202020204" pitchFamily="34" charset="0"/>
              <a:buNone/>
            </a:pPr>
            <a:r>
              <a:rPr lang="en-GB" altLang="en-US">
                <a:solidFill>
                  <a:schemeClr val="tx1"/>
                </a:solidFill>
              </a:rPr>
              <a:t>5. The job of the anther is to </a:t>
            </a:r>
            <a:r>
              <a:rPr lang="en-GB" altLang="en-US" b="1">
                <a:solidFill>
                  <a:schemeClr val="tx1"/>
                </a:solidFill>
              </a:rPr>
              <a:t>produce the pollen</a:t>
            </a:r>
            <a:r>
              <a:rPr lang="en-GB" altLang="en-US">
                <a:solidFill>
                  <a:schemeClr val="tx1"/>
                </a:solidFill>
              </a:rPr>
              <a:t>.</a:t>
            </a:r>
          </a:p>
          <a:p>
            <a:pPr eaLnBrk="1" hangingPunct="1">
              <a:lnSpc>
                <a:spcPct val="100000"/>
              </a:lnSpc>
              <a:spcBef>
                <a:spcPct val="0"/>
              </a:spcBef>
              <a:buFont typeface="Arial" panose="020B0604020202020204" pitchFamily="34" charset="0"/>
              <a:buNone/>
            </a:pPr>
            <a:endParaRPr lang="en-GB" altLang="en-US">
              <a:solidFill>
                <a:schemeClr val="tx1"/>
              </a:solidFill>
            </a:endParaRPr>
          </a:p>
          <a:p>
            <a:pPr eaLnBrk="1" hangingPunct="1">
              <a:lnSpc>
                <a:spcPct val="100000"/>
              </a:lnSpc>
              <a:spcBef>
                <a:spcPct val="0"/>
              </a:spcBef>
              <a:buFont typeface="Arial" panose="020B0604020202020204" pitchFamily="34" charset="0"/>
              <a:buNone/>
            </a:pPr>
            <a:r>
              <a:rPr lang="en-GB" altLang="en-US">
                <a:solidFill>
                  <a:schemeClr val="tx1"/>
                </a:solidFill>
              </a:rPr>
              <a:t>6. The job of the ovary is to </a:t>
            </a:r>
            <a:r>
              <a:rPr lang="en-GB" altLang="en-US" b="1">
                <a:solidFill>
                  <a:schemeClr val="tx1"/>
                </a:solidFill>
              </a:rPr>
              <a:t>hold the ovules and to keep them safe until the flower gets pollinated</a:t>
            </a:r>
            <a:r>
              <a:rPr lang="en-GB" altLang="en-US">
                <a:solidFill>
                  <a:schemeClr val="tx1"/>
                </a:solidFill>
              </a:rPr>
              <a:t>.</a:t>
            </a:r>
            <a:br>
              <a:rPr lang="en-GB" altLang="en-US">
                <a:solidFill>
                  <a:schemeClr val="tx1"/>
                </a:solidFill>
              </a:rPr>
            </a:br>
            <a:br>
              <a:rPr lang="en-GB" altLang="en-US">
                <a:solidFill>
                  <a:schemeClr val="tx1"/>
                </a:solidFill>
              </a:rPr>
            </a:br>
            <a:r>
              <a:rPr lang="en-GB" altLang="en-US">
                <a:solidFill>
                  <a:schemeClr val="tx1"/>
                </a:solidFill>
              </a:rPr>
              <a:t>7. 84%.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ounded Rectangle 24">
            <a:extLst>
              <a:ext uri="{FF2B5EF4-FFF2-40B4-BE49-F238E27FC236}">
                <a16:creationId xmlns:a16="http://schemas.microsoft.com/office/drawing/2014/main" id="{A18E4B45-7286-DB4E-A95D-69C3AEBADF42}"/>
              </a:ext>
            </a:extLst>
          </p:cNvPr>
          <p:cNvSpPr/>
          <p:nvPr/>
        </p:nvSpPr>
        <p:spPr bwMode="auto">
          <a:xfrm>
            <a:off x="503238" y="2930525"/>
            <a:ext cx="8137525" cy="3414713"/>
          </a:xfrm>
          <a:prstGeom prst="roundRect">
            <a:avLst>
              <a:gd name="adj" fmla="val 6409"/>
            </a:avLst>
          </a:prstGeom>
          <a:solidFill>
            <a:srgbClr val="FFF9E7"/>
          </a:solidFill>
          <a:ln w="25400" cap="rnd">
            <a:solidFill>
              <a:srgbClr val="FEFBD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1350" dirty="0"/>
              <a:t> </a:t>
            </a:r>
          </a:p>
        </p:txBody>
      </p:sp>
      <p:sp>
        <p:nvSpPr>
          <p:cNvPr id="24" name="Rounded Rectangle 23">
            <a:extLst>
              <a:ext uri="{FF2B5EF4-FFF2-40B4-BE49-F238E27FC236}">
                <a16:creationId xmlns:a16="http://schemas.microsoft.com/office/drawing/2014/main" id="{675A7B7C-CF43-F74E-B061-440F26920C11}"/>
              </a:ext>
            </a:extLst>
          </p:cNvPr>
          <p:cNvSpPr/>
          <p:nvPr/>
        </p:nvSpPr>
        <p:spPr bwMode="auto">
          <a:xfrm>
            <a:off x="503238" y="512763"/>
            <a:ext cx="8137525" cy="2192337"/>
          </a:xfrm>
          <a:prstGeom prst="roundRect">
            <a:avLst>
              <a:gd name="adj" fmla="val 6409"/>
            </a:avLst>
          </a:prstGeom>
          <a:solidFill>
            <a:srgbClr val="FFF9E7"/>
          </a:solidFill>
          <a:ln w="25400" cap="rnd">
            <a:solidFill>
              <a:srgbClr val="FEFBDA"/>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GB" sz="1350" dirty="0"/>
              <a:t> </a:t>
            </a:r>
          </a:p>
        </p:txBody>
      </p:sp>
      <p:sp>
        <p:nvSpPr>
          <p:cNvPr id="9220" name="Title 1">
            <a:extLst>
              <a:ext uri="{FF2B5EF4-FFF2-40B4-BE49-F238E27FC236}">
                <a16:creationId xmlns:a16="http://schemas.microsoft.com/office/drawing/2014/main" id="{944A6787-F1BE-0C4C-BFB5-976DAB6E5FC0}"/>
              </a:ext>
            </a:extLst>
          </p:cNvPr>
          <p:cNvSpPr txBox="1">
            <a:spLocks/>
          </p:cNvSpPr>
          <p:nvPr/>
        </p:nvSpPr>
        <p:spPr bwMode="auto">
          <a:xfrm>
            <a:off x="628650" y="3071813"/>
            <a:ext cx="7886700"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spcBef>
                <a:spcPct val="0"/>
              </a:spcBef>
              <a:buFontTx/>
              <a:buNone/>
            </a:pPr>
            <a:r>
              <a:rPr lang="en-US" altLang="en-US" sz="3600">
                <a:solidFill>
                  <a:schemeClr val="tx1"/>
                </a:solidFill>
                <a:latin typeface="Twinkl SemiBold" pitchFamily="2" charset="77"/>
              </a:rPr>
              <a:t>Success Criteria</a:t>
            </a:r>
          </a:p>
        </p:txBody>
      </p:sp>
      <p:sp>
        <p:nvSpPr>
          <p:cNvPr id="9221" name="Title 1">
            <a:extLst>
              <a:ext uri="{FF2B5EF4-FFF2-40B4-BE49-F238E27FC236}">
                <a16:creationId xmlns:a16="http://schemas.microsoft.com/office/drawing/2014/main" id="{5D675A68-D4B9-B941-820D-FD675CC0C4E9}"/>
              </a:ext>
            </a:extLst>
          </p:cNvPr>
          <p:cNvSpPr txBox="1">
            <a:spLocks/>
          </p:cNvSpPr>
          <p:nvPr/>
        </p:nvSpPr>
        <p:spPr bwMode="auto">
          <a:xfrm>
            <a:off x="628650" y="735013"/>
            <a:ext cx="7886700"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spcBef>
                <a:spcPct val="0"/>
              </a:spcBef>
              <a:buFontTx/>
              <a:buNone/>
            </a:pPr>
            <a:r>
              <a:rPr lang="en-US" altLang="en-US" sz="3600">
                <a:solidFill>
                  <a:schemeClr val="tx1"/>
                </a:solidFill>
                <a:latin typeface="Twinkl SemiBold" pitchFamily="2" charset="77"/>
              </a:rPr>
              <a:t>Aim</a:t>
            </a:r>
          </a:p>
        </p:txBody>
      </p:sp>
      <p:sp>
        <p:nvSpPr>
          <p:cNvPr id="9222" name="Content Placeholder 15">
            <a:extLst>
              <a:ext uri="{FF2B5EF4-FFF2-40B4-BE49-F238E27FC236}">
                <a16:creationId xmlns:a16="http://schemas.microsoft.com/office/drawing/2014/main" id="{B5CE437D-28EF-0246-8807-89525296F2D9}"/>
              </a:ext>
            </a:extLst>
          </p:cNvPr>
          <p:cNvSpPr>
            <a:spLocks noGrp="1"/>
          </p:cNvSpPr>
          <p:nvPr>
            <p:ph idx="1"/>
          </p:nvPr>
        </p:nvSpPr>
        <p:spPr>
          <a:xfrm>
            <a:off x="628650" y="1127125"/>
            <a:ext cx="7886700" cy="1409700"/>
          </a:xfrm>
        </p:spPr>
        <p:txBody>
          <a:bodyPr>
            <a:normAutofit/>
          </a:bodyPr>
          <a:lstStyle/>
          <a:p>
            <a:pPr eaLnBrk="1" hangingPunct="1"/>
            <a:r>
              <a:rPr lang="en-GB" altLang="en-US">
                <a:latin typeface="Twinkl" pitchFamily="2" charset="77"/>
                <a:ea typeface="Sassoon Infant Rg" panose="02000503030000020003" pitchFamily="2" charset="0"/>
                <a:cs typeface="Sassoon Infant Rg" panose="02000503030000020003" pitchFamily="2" charset="0"/>
              </a:rPr>
              <a:t>To know that flowering plants reproduce.</a:t>
            </a:r>
          </a:p>
        </p:txBody>
      </p:sp>
      <p:sp>
        <p:nvSpPr>
          <p:cNvPr id="9223" name="Content Placeholder 15">
            <a:extLst>
              <a:ext uri="{FF2B5EF4-FFF2-40B4-BE49-F238E27FC236}">
                <a16:creationId xmlns:a16="http://schemas.microsoft.com/office/drawing/2014/main" id="{7CAE5E8A-0026-1A4E-BC2D-149A26DD2D9E}"/>
              </a:ext>
            </a:extLst>
          </p:cNvPr>
          <p:cNvSpPr txBox="1">
            <a:spLocks/>
          </p:cNvSpPr>
          <p:nvPr/>
        </p:nvSpPr>
        <p:spPr bwMode="auto">
          <a:xfrm>
            <a:off x="628650" y="3467100"/>
            <a:ext cx="7886700" cy="2625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lIns="180000" tIns="252000" rIns="252000" bIns="180000"/>
          <a:lstStyle>
            <a:lvl1pPr marL="228600" indent="-228600">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685800" indent="-22860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r>
              <a:rPr lang="en-GB" altLang="en-US" dirty="0"/>
              <a:t>To understand the importance of insects in pollination.</a:t>
            </a:r>
          </a:p>
          <a:p>
            <a:pPr eaLnBrk="1" hangingPunct="1"/>
            <a:r>
              <a:rPr lang="en-GB" altLang="en-US" dirty="0"/>
              <a:t>To know that pollen is produced by flowers and is the key </a:t>
            </a:r>
            <a:br>
              <a:rPr lang="en-GB" altLang="en-US" dirty="0"/>
            </a:br>
            <a:r>
              <a:rPr lang="en-GB" altLang="en-US" dirty="0"/>
              <a:t>to pollination. </a:t>
            </a:r>
          </a:p>
          <a:p>
            <a:pPr eaLnBrk="1" hangingPunct="1"/>
            <a:r>
              <a:rPr lang="en-GB" altLang="en-US" dirty="0"/>
              <a:t>To know the roles of parts of the flower in pollination.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30D033E-593C-4D46-97A4-E56C39685A8D}"/>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10243" name="Title 20">
            <a:extLst>
              <a:ext uri="{FF2B5EF4-FFF2-40B4-BE49-F238E27FC236}">
                <a16:creationId xmlns:a16="http://schemas.microsoft.com/office/drawing/2014/main" id="{21BABDB5-A95A-4D44-8594-614DA27FB427}"/>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Recap</a:t>
            </a:r>
          </a:p>
        </p:txBody>
      </p:sp>
      <p:sp>
        <p:nvSpPr>
          <p:cNvPr id="10244" name="Rectangle 4">
            <a:extLst>
              <a:ext uri="{FF2B5EF4-FFF2-40B4-BE49-F238E27FC236}">
                <a16:creationId xmlns:a16="http://schemas.microsoft.com/office/drawing/2014/main" id="{9A9BCCE4-F6C6-3441-9FC9-11FCD22B1229}"/>
              </a:ext>
            </a:extLst>
          </p:cNvPr>
          <p:cNvSpPr>
            <a:spLocks noChangeArrowheads="1"/>
          </p:cNvSpPr>
          <p:nvPr/>
        </p:nvSpPr>
        <p:spPr bwMode="auto">
          <a:xfrm>
            <a:off x="755650" y="1514475"/>
            <a:ext cx="76327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lnSpc>
                <a:spcPct val="100000"/>
              </a:lnSpc>
              <a:spcBef>
                <a:spcPct val="0"/>
              </a:spcBef>
              <a:buFontTx/>
              <a:buNone/>
            </a:pPr>
            <a:r>
              <a:rPr lang="en-GB" altLang="en-US" dirty="0">
                <a:solidFill>
                  <a:schemeClr val="tx1"/>
                </a:solidFill>
              </a:rPr>
              <a:t>Nominate some willing volunteers to stick the words in the correct places.</a:t>
            </a:r>
          </a:p>
        </p:txBody>
      </p:sp>
      <p:pic>
        <p:nvPicPr>
          <p:cNvPr id="10245" name="Picture 3">
            <a:extLst>
              <a:ext uri="{FF2B5EF4-FFF2-40B4-BE49-F238E27FC236}">
                <a16:creationId xmlns:a16="http://schemas.microsoft.com/office/drawing/2014/main" id="{F1B63DEB-E46B-4A47-BFEC-15991A6AE8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35200" y="2763838"/>
            <a:ext cx="4673600" cy="2919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ounded Rectangle 6">
            <a:extLst>
              <a:ext uri="{FF2B5EF4-FFF2-40B4-BE49-F238E27FC236}">
                <a16:creationId xmlns:a16="http://schemas.microsoft.com/office/drawing/2014/main" id="{84434DEB-B7CF-4943-9279-008982880738}"/>
              </a:ext>
            </a:extLst>
          </p:cNvPr>
          <p:cNvSpPr/>
          <p:nvPr/>
        </p:nvSpPr>
        <p:spPr>
          <a:xfrm>
            <a:off x="755650" y="2355850"/>
            <a:ext cx="1276350" cy="547688"/>
          </a:xfrm>
          <a:prstGeom prst="round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anchor="ctr">
            <a:spAutoFit/>
          </a:bodyPr>
          <a:lstStyle/>
          <a:p>
            <a:pPr algn="ctr" eaLnBrk="1" fontAlgn="auto" hangingPunct="1">
              <a:spcBef>
                <a:spcPts val="0"/>
              </a:spcBef>
              <a:spcAft>
                <a:spcPts val="0"/>
              </a:spcAft>
              <a:defRPr/>
            </a:pPr>
            <a:r>
              <a:rPr lang="en-GB" dirty="0"/>
              <a:t>stamen</a:t>
            </a:r>
          </a:p>
        </p:txBody>
      </p:sp>
      <p:sp>
        <p:nvSpPr>
          <p:cNvPr id="8" name="Rounded Rectangle 7">
            <a:extLst>
              <a:ext uri="{FF2B5EF4-FFF2-40B4-BE49-F238E27FC236}">
                <a16:creationId xmlns:a16="http://schemas.microsoft.com/office/drawing/2014/main" id="{29FFD83B-D7C5-7943-8928-3ACB021344A4}"/>
              </a:ext>
            </a:extLst>
          </p:cNvPr>
          <p:cNvSpPr/>
          <p:nvPr/>
        </p:nvSpPr>
        <p:spPr>
          <a:xfrm>
            <a:off x="7112000" y="2214563"/>
            <a:ext cx="1276350" cy="549275"/>
          </a:xfrm>
          <a:prstGeom prst="round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anchor="ctr">
            <a:spAutoFit/>
          </a:bodyPr>
          <a:lstStyle/>
          <a:p>
            <a:pPr algn="ctr" eaLnBrk="1" fontAlgn="auto" hangingPunct="1">
              <a:spcBef>
                <a:spcPts val="0"/>
              </a:spcBef>
              <a:spcAft>
                <a:spcPts val="0"/>
              </a:spcAft>
              <a:defRPr/>
            </a:pPr>
            <a:r>
              <a:rPr lang="en-GB" dirty="0"/>
              <a:t>carpel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A3ECE9C-ED63-7B48-980F-71F55021B5CA}"/>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5" name="Rectangle 4">
            <a:extLst>
              <a:ext uri="{FF2B5EF4-FFF2-40B4-BE49-F238E27FC236}">
                <a16:creationId xmlns:a16="http://schemas.microsoft.com/office/drawing/2014/main" id="{4EA7F3DF-8A6C-EC40-B97B-EB7C4404D3A6}"/>
              </a:ext>
            </a:extLst>
          </p:cNvPr>
          <p:cNvSpPr>
            <a:spLocks noChangeArrowheads="1"/>
          </p:cNvSpPr>
          <p:nvPr/>
        </p:nvSpPr>
        <p:spPr bwMode="auto">
          <a:xfrm>
            <a:off x="755650" y="1674813"/>
            <a:ext cx="7632700" cy="193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85750" indent="-285750">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algn="just" eaLnBrk="1" hangingPunct="1">
              <a:lnSpc>
                <a:spcPct val="100000"/>
              </a:lnSpc>
              <a:spcBef>
                <a:spcPct val="0"/>
              </a:spcBef>
            </a:pPr>
            <a:r>
              <a:rPr lang="en-GB" altLang="en-US">
                <a:solidFill>
                  <a:schemeClr val="tx1"/>
                </a:solidFill>
              </a:rPr>
              <a:t>Plants produce seeds in order to reproduce. To make a seed, a flower must be pollinated.</a:t>
            </a:r>
          </a:p>
          <a:p>
            <a:pPr algn="just" eaLnBrk="1" hangingPunct="1">
              <a:lnSpc>
                <a:spcPct val="100000"/>
              </a:lnSpc>
              <a:spcBef>
                <a:spcPct val="0"/>
              </a:spcBef>
            </a:pPr>
            <a:endParaRPr lang="en-GB" altLang="en-US">
              <a:solidFill>
                <a:schemeClr val="tx1"/>
              </a:solidFill>
            </a:endParaRPr>
          </a:p>
          <a:p>
            <a:pPr eaLnBrk="1" hangingPunct="1">
              <a:lnSpc>
                <a:spcPct val="100000"/>
              </a:lnSpc>
              <a:spcBef>
                <a:spcPct val="0"/>
              </a:spcBef>
            </a:pPr>
            <a:r>
              <a:rPr lang="en-GB" altLang="en-US">
                <a:solidFill>
                  <a:schemeClr val="tx1"/>
                </a:solidFill>
              </a:rPr>
              <a:t>Pollen is made by the male part of the plant, which is called the stamen. The pollen needs to get to the female part of the plant, which is called the stigma. Most plants cannot pollinate themselves, but a large amount of orchids can. What might be an advantage of self-pollination?</a:t>
            </a:r>
          </a:p>
        </p:txBody>
      </p:sp>
      <p:sp>
        <p:nvSpPr>
          <p:cNvPr id="11268" name="Title 20">
            <a:extLst>
              <a:ext uri="{FF2B5EF4-FFF2-40B4-BE49-F238E27FC236}">
                <a16:creationId xmlns:a16="http://schemas.microsoft.com/office/drawing/2014/main" id="{47629841-F38C-4943-930F-164C24AD3231}"/>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Recap</a:t>
            </a:r>
          </a:p>
        </p:txBody>
      </p:sp>
      <p:pic>
        <p:nvPicPr>
          <p:cNvPr id="6" name="Picture 5">
            <a:extLst>
              <a:ext uri="{FF2B5EF4-FFF2-40B4-BE49-F238E27FC236}">
                <a16:creationId xmlns:a16="http://schemas.microsoft.com/office/drawing/2014/main" id="{8DA2339C-0EB3-BE4F-84CA-C0A1C1C2D2E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310063" y="3859213"/>
            <a:ext cx="3935412" cy="2449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CC05B634-57C0-834F-AB80-A998C587C989}"/>
              </a:ext>
            </a:extLst>
          </p:cNvPr>
          <p:cNvSpPr>
            <a:spLocks noChangeArrowheads="1"/>
          </p:cNvSpPr>
          <p:nvPr/>
        </p:nvSpPr>
        <p:spPr bwMode="auto">
          <a:xfrm>
            <a:off x="644525" y="3802063"/>
            <a:ext cx="3173413" cy="203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lnSpc>
                <a:spcPct val="100000"/>
              </a:lnSpc>
              <a:spcBef>
                <a:spcPct val="0"/>
              </a:spcBef>
            </a:pPr>
            <a:r>
              <a:rPr lang="en-GB" altLang="en-US">
                <a:solidFill>
                  <a:schemeClr val="tx1"/>
                </a:solidFill>
              </a:rPr>
              <a:t>The pollen must then travel from one plant to another plant of the same species (e.g. from a rose to a rose or from a daffodil to a daffodil). This is called cross-pollination.</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19BE13C-2DE6-3040-8291-D3568E58F1E6}"/>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12291" name="Rectangle 4">
            <a:extLst>
              <a:ext uri="{FF2B5EF4-FFF2-40B4-BE49-F238E27FC236}">
                <a16:creationId xmlns:a16="http://schemas.microsoft.com/office/drawing/2014/main" id="{F964F03B-7AE2-BC4A-B919-F824E129208B}"/>
              </a:ext>
            </a:extLst>
          </p:cNvPr>
          <p:cNvSpPr>
            <a:spLocks noChangeArrowheads="1"/>
          </p:cNvSpPr>
          <p:nvPr/>
        </p:nvSpPr>
        <p:spPr bwMode="auto">
          <a:xfrm>
            <a:off x="755650" y="1514475"/>
            <a:ext cx="763270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algn="just" eaLnBrk="1" hangingPunct="1">
              <a:lnSpc>
                <a:spcPct val="100000"/>
              </a:lnSpc>
              <a:spcBef>
                <a:spcPct val="0"/>
              </a:spcBef>
              <a:buFontTx/>
              <a:buNone/>
            </a:pPr>
            <a:r>
              <a:rPr lang="en-GB" altLang="en-US">
                <a:solidFill>
                  <a:schemeClr val="tx1"/>
                </a:solidFill>
              </a:rPr>
              <a:t>Just like actors in a play, each part of the flower has a role to play. </a:t>
            </a:r>
            <a:br>
              <a:rPr lang="en-GB" altLang="en-US">
                <a:solidFill>
                  <a:schemeClr val="tx1"/>
                </a:solidFill>
              </a:rPr>
            </a:br>
            <a:r>
              <a:rPr lang="en-GB" altLang="en-US">
                <a:solidFill>
                  <a:schemeClr val="tx1"/>
                </a:solidFill>
              </a:rPr>
              <a:t>These parts are vital and pollination wouldn’t be able to take place without any one of these. </a:t>
            </a:r>
          </a:p>
        </p:txBody>
      </p:sp>
      <p:sp>
        <p:nvSpPr>
          <p:cNvPr id="12292" name="Title 20">
            <a:extLst>
              <a:ext uri="{FF2B5EF4-FFF2-40B4-BE49-F238E27FC236}">
                <a16:creationId xmlns:a16="http://schemas.microsoft.com/office/drawing/2014/main" id="{501C599B-B215-2946-B502-CCED7717E8E1}"/>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The Vital Roles in Pollination</a:t>
            </a:r>
          </a:p>
        </p:txBody>
      </p:sp>
      <p:pic>
        <p:nvPicPr>
          <p:cNvPr id="4" name="Picture 3">
            <a:extLst>
              <a:ext uri="{FF2B5EF4-FFF2-40B4-BE49-F238E27FC236}">
                <a16:creationId xmlns:a16="http://schemas.microsoft.com/office/drawing/2014/main" id="{180102C2-103A-6443-B439-BA8E42985568}"/>
              </a:ext>
            </a:extLst>
          </p:cNvPr>
          <p:cNvPicPr>
            <a:picLocks noChangeAspect="1"/>
          </p:cNvPicPr>
          <p:nvPr/>
        </p:nvPicPr>
        <p:blipFill>
          <a:blip r:embed="rId2" cstate="print"/>
          <a:stretch>
            <a:fillRect/>
          </a:stretch>
        </p:blipFill>
        <p:spPr>
          <a:xfrm>
            <a:off x="2221968" y="2647950"/>
            <a:ext cx="4690533" cy="3517900"/>
          </a:xfrm>
          <a:prstGeom prst="roundRect">
            <a:avLst/>
          </a:prstGeom>
          <a:ln w="76200">
            <a:solidFill>
              <a:srgbClr val="699327"/>
            </a:solidFill>
          </a:ln>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4CECEBC5-9BE3-CB47-A483-B37471EE6911}"/>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13315" name="Rounded Rectangle 4">
            <a:extLst>
              <a:ext uri="{FF2B5EF4-FFF2-40B4-BE49-F238E27FC236}">
                <a16:creationId xmlns:a16="http://schemas.microsoft.com/office/drawing/2014/main" id="{F1E846E3-FEB9-DF4E-8456-4B8C0A062B16}"/>
              </a:ext>
            </a:extLst>
          </p:cNvPr>
          <p:cNvSpPr>
            <a:spLocks noChangeArrowheads="1"/>
          </p:cNvSpPr>
          <p:nvPr/>
        </p:nvSpPr>
        <p:spPr bwMode="auto">
          <a:xfrm>
            <a:off x="958850" y="1801813"/>
            <a:ext cx="3452813" cy="3865562"/>
          </a:xfrm>
          <a:prstGeom prst="roundRect">
            <a:avLst>
              <a:gd name="adj" fmla="val 8968"/>
            </a:avLst>
          </a:prstGeom>
          <a:noFill/>
          <a:ln w="76200">
            <a:solidFill>
              <a:srgbClr val="699327"/>
            </a:solidFill>
            <a:round/>
            <a:headEnd/>
            <a:tailEnd/>
          </a:ln>
          <a:extLst>
            <a:ext uri="{909E8E84-426E-40DD-AFC4-6F175D3DCCD1}">
              <a14:hiddenFill xmlns:a14="http://schemas.microsoft.com/office/drawing/2010/main">
                <a:solidFill>
                  <a:srgbClr val="FFFFFF"/>
                </a:solidFill>
              </a14:hiddenFill>
            </a:ext>
          </a:extLst>
        </p:spPr>
        <p:txBody>
          <a:bodyPr lIns="180000" tIns="180000" rIns="180000" bIns="180000">
            <a:spAutoFit/>
          </a:bodyPr>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lnSpc>
                <a:spcPct val="100000"/>
              </a:lnSpc>
              <a:spcBef>
                <a:spcPct val="0"/>
              </a:spcBef>
              <a:buFontTx/>
              <a:buNone/>
            </a:pPr>
            <a:r>
              <a:rPr lang="en-GB" altLang="en-US">
                <a:solidFill>
                  <a:schemeClr val="tx1"/>
                </a:solidFill>
              </a:rPr>
              <a:t>It is the petal’s job to attract the insects towards the flower.  </a:t>
            </a:r>
          </a:p>
          <a:p>
            <a:pPr eaLnBrk="1" hangingPunct="1">
              <a:lnSpc>
                <a:spcPct val="100000"/>
              </a:lnSpc>
              <a:spcBef>
                <a:spcPct val="0"/>
              </a:spcBef>
              <a:buFontTx/>
              <a:buNone/>
            </a:pPr>
            <a:endParaRPr lang="en-GB" altLang="en-US">
              <a:solidFill>
                <a:schemeClr val="tx1"/>
              </a:solidFill>
            </a:endParaRPr>
          </a:p>
          <a:p>
            <a:pPr eaLnBrk="1" hangingPunct="1">
              <a:lnSpc>
                <a:spcPct val="100000"/>
              </a:lnSpc>
              <a:spcBef>
                <a:spcPct val="0"/>
              </a:spcBef>
              <a:buFontTx/>
              <a:buNone/>
            </a:pPr>
            <a:r>
              <a:rPr lang="en-GB" altLang="en-US">
                <a:solidFill>
                  <a:schemeClr val="tx1"/>
                </a:solidFill>
              </a:rPr>
              <a:t>Interestingly, the colours that we see are not the same as the colours that the insects see. Insects see in ultraviolet, which is a type of light which is outside the range of what human eyes can see.</a:t>
            </a:r>
          </a:p>
        </p:txBody>
      </p:sp>
      <p:sp>
        <p:nvSpPr>
          <p:cNvPr id="13316" name="Title 20">
            <a:extLst>
              <a:ext uri="{FF2B5EF4-FFF2-40B4-BE49-F238E27FC236}">
                <a16:creationId xmlns:a16="http://schemas.microsoft.com/office/drawing/2014/main" id="{6392B3D4-EF71-E84D-BE2E-60C7DE6057DF}"/>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Petal</a:t>
            </a:r>
          </a:p>
        </p:txBody>
      </p:sp>
      <p:grpSp>
        <p:nvGrpSpPr>
          <p:cNvPr id="29" name="Group 28">
            <a:extLst>
              <a:ext uri="{FF2B5EF4-FFF2-40B4-BE49-F238E27FC236}">
                <a16:creationId xmlns:a16="http://schemas.microsoft.com/office/drawing/2014/main" id="{49EB073B-F92F-D84B-A2EF-0EAF28C4EEED}"/>
              </a:ext>
            </a:extLst>
          </p:cNvPr>
          <p:cNvGrpSpPr>
            <a:grpSpLocks/>
          </p:cNvGrpSpPr>
          <p:nvPr/>
        </p:nvGrpSpPr>
        <p:grpSpPr bwMode="auto">
          <a:xfrm>
            <a:off x="4411663" y="2116138"/>
            <a:ext cx="3513137" cy="2559050"/>
            <a:chOff x="4411133" y="2115675"/>
            <a:chExt cx="3513723" cy="2558916"/>
          </a:xfrm>
        </p:grpSpPr>
        <p:cxnSp>
          <p:nvCxnSpPr>
            <p:cNvPr id="8" name="Straight Connector 7">
              <a:extLst>
                <a:ext uri="{FF2B5EF4-FFF2-40B4-BE49-F238E27FC236}">
                  <a16:creationId xmlns:a16="http://schemas.microsoft.com/office/drawing/2014/main" id="{0944DA97-556C-6C42-9DF1-7C9D48875EE6}"/>
                </a:ext>
              </a:extLst>
            </p:cNvPr>
            <p:cNvCxnSpPr>
              <a:stCxn id="13315" idx="3"/>
            </p:cNvCxnSpPr>
            <p:nvPr/>
          </p:nvCxnSpPr>
          <p:spPr>
            <a:xfrm flipV="1">
              <a:off x="4411133" y="2412521"/>
              <a:ext cx="1346425" cy="1322319"/>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17A144C-0059-0B46-896B-7AC19BA01DF9}"/>
                </a:ext>
              </a:extLst>
            </p:cNvPr>
            <p:cNvCxnSpPr>
              <a:endCxn id="13315" idx="3"/>
            </p:cNvCxnSpPr>
            <p:nvPr/>
          </p:nvCxnSpPr>
          <p:spPr>
            <a:xfrm flipH="1" flipV="1">
              <a:off x="4411133" y="3734840"/>
              <a:ext cx="1532193" cy="793708"/>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9773DBF0-0F61-C448-BE54-D1A92C7EA505}"/>
                </a:ext>
              </a:extLst>
            </p:cNvPr>
            <p:cNvPicPr>
              <a:picLocks noChangeAspect="1"/>
            </p:cNvPicPr>
            <p:nvPr/>
          </p:nvPicPr>
          <p:blipFill rotWithShape="1">
            <a:blip r:embed="rId2"/>
            <a:srcRect l="58680" t="31155" r="10459" b="28546"/>
            <a:stretch/>
          </p:blipFill>
          <p:spPr>
            <a:xfrm>
              <a:off x="5310716" y="2115675"/>
              <a:ext cx="2614140" cy="2558916"/>
            </a:xfrm>
            <a:prstGeom prst="ellipse">
              <a:avLst/>
            </a:prstGeom>
            <a:ln w="76200">
              <a:solidFill>
                <a:srgbClr val="699327"/>
              </a:solidFill>
            </a:ln>
          </p:spPr>
        </p:pic>
      </p:grpSp>
      <p:grpSp>
        <p:nvGrpSpPr>
          <p:cNvPr id="30" name="Group 29">
            <a:extLst>
              <a:ext uri="{FF2B5EF4-FFF2-40B4-BE49-F238E27FC236}">
                <a16:creationId xmlns:a16="http://schemas.microsoft.com/office/drawing/2014/main" id="{8660ADAA-7A44-8144-8390-5529309470C6}"/>
              </a:ext>
            </a:extLst>
          </p:cNvPr>
          <p:cNvGrpSpPr>
            <a:grpSpLocks/>
          </p:cNvGrpSpPr>
          <p:nvPr/>
        </p:nvGrpSpPr>
        <p:grpSpPr bwMode="auto">
          <a:xfrm>
            <a:off x="6648450" y="3868738"/>
            <a:ext cx="1276350" cy="1782762"/>
            <a:chOff x="6648507" y="3869267"/>
            <a:chExt cx="1276349" cy="1781856"/>
          </a:xfrm>
        </p:grpSpPr>
        <p:sp>
          <p:nvSpPr>
            <p:cNvPr id="19" name="Rounded Rectangle 18">
              <a:extLst>
                <a:ext uri="{FF2B5EF4-FFF2-40B4-BE49-F238E27FC236}">
                  <a16:creationId xmlns:a16="http://schemas.microsoft.com/office/drawing/2014/main" id="{4CFBAE41-44E6-564F-93C9-E25FDDF94A48}"/>
                </a:ext>
              </a:extLst>
            </p:cNvPr>
            <p:cNvSpPr/>
            <p:nvPr/>
          </p:nvSpPr>
          <p:spPr>
            <a:xfrm>
              <a:off x="6648507" y="5103714"/>
              <a:ext cx="1276349" cy="547409"/>
            </a:xfrm>
            <a:prstGeom prst="round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anchor="ctr">
              <a:spAutoFit/>
            </a:bodyPr>
            <a:lstStyle/>
            <a:p>
              <a:pPr algn="ctr" eaLnBrk="1" fontAlgn="auto" hangingPunct="1">
                <a:spcBef>
                  <a:spcPts val="0"/>
                </a:spcBef>
                <a:spcAft>
                  <a:spcPts val="0"/>
                </a:spcAft>
                <a:defRPr/>
              </a:pPr>
              <a:r>
                <a:rPr lang="en-GB" dirty="0"/>
                <a:t>petal</a:t>
              </a:r>
            </a:p>
          </p:txBody>
        </p:sp>
        <p:cxnSp>
          <p:nvCxnSpPr>
            <p:cNvPr id="20" name="Straight Connector 19">
              <a:extLst>
                <a:ext uri="{FF2B5EF4-FFF2-40B4-BE49-F238E27FC236}">
                  <a16:creationId xmlns:a16="http://schemas.microsoft.com/office/drawing/2014/main" id="{D6E522EF-C4EC-7745-8736-9A05C23F0251}"/>
                </a:ext>
              </a:extLst>
            </p:cNvPr>
            <p:cNvCxnSpPr/>
            <p:nvPr/>
          </p:nvCxnSpPr>
          <p:spPr>
            <a:xfrm>
              <a:off x="7002520" y="3869267"/>
              <a:ext cx="219075" cy="1304262"/>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up)">
                                      <p:cBhvr>
                                        <p:cTn id="1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6BE95EBF-59BD-AA44-8467-6CAAD84E5737}"/>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14339" name="Rounded Rectangle 4">
            <a:extLst>
              <a:ext uri="{FF2B5EF4-FFF2-40B4-BE49-F238E27FC236}">
                <a16:creationId xmlns:a16="http://schemas.microsoft.com/office/drawing/2014/main" id="{591E339E-7298-0441-9449-180310A56ABC}"/>
              </a:ext>
            </a:extLst>
          </p:cNvPr>
          <p:cNvSpPr>
            <a:spLocks noChangeArrowheads="1"/>
          </p:cNvSpPr>
          <p:nvPr/>
        </p:nvSpPr>
        <p:spPr bwMode="auto">
          <a:xfrm>
            <a:off x="976313" y="2260600"/>
            <a:ext cx="3282950" cy="2414588"/>
          </a:xfrm>
          <a:prstGeom prst="roundRect">
            <a:avLst>
              <a:gd name="adj" fmla="val 8968"/>
            </a:avLst>
          </a:prstGeom>
          <a:noFill/>
          <a:ln w="76200">
            <a:solidFill>
              <a:srgbClr val="699327"/>
            </a:solidFill>
            <a:round/>
            <a:headEnd/>
            <a:tailEnd/>
          </a:ln>
          <a:extLst>
            <a:ext uri="{909E8E84-426E-40DD-AFC4-6F175D3DCCD1}">
              <a14:hiddenFill xmlns:a14="http://schemas.microsoft.com/office/drawing/2010/main">
                <a:solidFill>
                  <a:srgbClr val="FFFFFF"/>
                </a:solidFill>
              </a14:hiddenFill>
            </a:ext>
          </a:extLst>
        </p:spPr>
        <p:txBody>
          <a:bodyPr lIns="180000" tIns="180000" rIns="180000" bIns="180000">
            <a:spAutoFit/>
          </a:bodyPr>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algn="just" eaLnBrk="1" hangingPunct="1">
              <a:lnSpc>
                <a:spcPct val="100000"/>
              </a:lnSpc>
              <a:spcBef>
                <a:spcPct val="0"/>
              </a:spcBef>
              <a:buFontTx/>
              <a:buNone/>
            </a:pPr>
            <a:r>
              <a:rPr lang="en-GB" altLang="en-US">
                <a:solidFill>
                  <a:schemeClr val="tx1"/>
                </a:solidFill>
              </a:rPr>
              <a:t>The style is above the ovary and its job is to hold up the stigma. The style, ovary and stigma all make up the female part of the flower, which is called the 'carpel' or 'pistil'.</a:t>
            </a:r>
          </a:p>
        </p:txBody>
      </p:sp>
      <p:sp>
        <p:nvSpPr>
          <p:cNvPr id="14340" name="Title 20">
            <a:extLst>
              <a:ext uri="{FF2B5EF4-FFF2-40B4-BE49-F238E27FC236}">
                <a16:creationId xmlns:a16="http://schemas.microsoft.com/office/drawing/2014/main" id="{1121928F-38B5-7747-BA1B-1FB9B83B3DC8}"/>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Style</a:t>
            </a:r>
          </a:p>
        </p:txBody>
      </p:sp>
      <p:grpSp>
        <p:nvGrpSpPr>
          <p:cNvPr id="31" name="Group 30">
            <a:extLst>
              <a:ext uri="{FF2B5EF4-FFF2-40B4-BE49-F238E27FC236}">
                <a16:creationId xmlns:a16="http://schemas.microsoft.com/office/drawing/2014/main" id="{E7171486-8D7E-2146-BCE4-C966CD0767AE}"/>
              </a:ext>
            </a:extLst>
          </p:cNvPr>
          <p:cNvGrpSpPr>
            <a:grpSpLocks/>
          </p:cNvGrpSpPr>
          <p:nvPr/>
        </p:nvGrpSpPr>
        <p:grpSpPr bwMode="auto">
          <a:xfrm>
            <a:off x="4259263" y="2116138"/>
            <a:ext cx="3665537" cy="2559050"/>
            <a:chOff x="4258734" y="2115675"/>
            <a:chExt cx="3666122" cy="2558916"/>
          </a:xfrm>
        </p:grpSpPr>
        <p:cxnSp>
          <p:nvCxnSpPr>
            <p:cNvPr id="8" name="Straight Connector 7">
              <a:extLst>
                <a:ext uri="{FF2B5EF4-FFF2-40B4-BE49-F238E27FC236}">
                  <a16:creationId xmlns:a16="http://schemas.microsoft.com/office/drawing/2014/main" id="{FC089E0B-5F63-5E4D-B973-6B3500097E74}"/>
                </a:ext>
              </a:extLst>
            </p:cNvPr>
            <p:cNvCxnSpPr>
              <a:stCxn id="14339" idx="3"/>
            </p:cNvCxnSpPr>
            <p:nvPr/>
          </p:nvCxnSpPr>
          <p:spPr>
            <a:xfrm flipV="1">
              <a:off x="4258734" y="2175997"/>
              <a:ext cx="2091071" cy="1292157"/>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B7670E8-ED43-134D-B186-3D02BF2FFDFC}"/>
                </a:ext>
              </a:extLst>
            </p:cNvPr>
            <p:cNvCxnSpPr>
              <a:endCxn id="14339" idx="3"/>
            </p:cNvCxnSpPr>
            <p:nvPr/>
          </p:nvCxnSpPr>
          <p:spPr>
            <a:xfrm flipH="1" flipV="1">
              <a:off x="4258734" y="3468154"/>
              <a:ext cx="2091071" cy="1206437"/>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9C4B405A-0614-3C45-A5E8-F793A2BC8837}"/>
                </a:ext>
              </a:extLst>
            </p:cNvPr>
            <p:cNvPicPr>
              <a:picLocks noChangeAspect="1"/>
            </p:cNvPicPr>
            <p:nvPr/>
          </p:nvPicPr>
          <p:blipFill rotWithShape="1">
            <a:blip r:embed="rId2"/>
            <a:srcRect l="33582" t="10094" r="29683" b="38100"/>
            <a:stretch/>
          </p:blipFill>
          <p:spPr>
            <a:xfrm>
              <a:off x="5310716" y="2115675"/>
              <a:ext cx="2614140" cy="2558916"/>
            </a:xfrm>
            <a:prstGeom prst="ellipse">
              <a:avLst/>
            </a:prstGeom>
            <a:ln w="76200">
              <a:solidFill>
                <a:srgbClr val="699327"/>
              </a:solidFill>
            </a:ln>
          </p:spPr>
        </p:pic>
      </p:grpSp>
      <p:grpSp>
        <p:nvGrpSpPr>
          <p:cNvPr id="32" name="Group 31">
            <a:extLst>
              <a:ext uri="{FF2B5EF4-FFF2-40B4-BE49-F238E27FC236}">
                <a16:creationId xmlns:a16="http://schemas.microsoft.com/office/drawing/2014/main" id="{81D22233-7D4E-CE4F-9238-D7BDA33E37D4}"/>
              </a:ext>
            </a:extLst>
          </p:cNvPr>
          <p:cNvGrpSpPr>
            <a:grpSpLocks/>
          </p:cNvGrpSpPr>
          <p:nvPr/>
        </p:nvGrpSpPr>
        <p:grpSpPr bwMode="auto">
          <a:xfrm>
            <a:off x="6538913" y="3175000"/>
            <a:ext cx="1385887" cy="2476500"/>
            <a:chOff x="6538440" y="3175001"/>
            <a:chExt cx="1386416" cy="2476122"/>
          </a:xfrm>
        </p:grpSpPr>
        <p:sp>
          <p:nvSpPr>
            <p:cNvPr id="24" name="Rounded Rectangle 23">
              <a:extLst>
                <a:ext uri="{FF2B5EF4-FFF2-40B4-BE49-F238E27FC236}">
                  <a16:creationId xmlns:a16="http://schemas.microsoft.com/office/drawing/2014/main" id="{80C7CE63-BF34-AE4A-8083-F18167061C35}"/>
                </a:ext>
              </a:extLst>
            </p:cNvPr>
            <p:cNvSpPr/>
            <p:nvPr/>
          </p:nvSpPr>
          <p:spPr>
            <a:xfrm>
              <a:off x="6648019" y="5103520"/>
              <a:ext cx="1276837" cy="547603"/>
            </a:xfrm>
            <a:prstGeom prst="round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anchor="ctr">
              <a:spAutoFit/>
            </a:bodyPr>
            <a:lstStyle/>
            <a:p>
              <a:pPr algn="ctr" eaLnBrk="1" fontAlgn="auto" hangingPunct="1">
                <a:spcBef>
                  <a:spcPts val="0"/>
                </a:spcBef>
                <a:spcAft>
                  <a:spcPts val="0"/>
                </a:spcAft>
                <a:defRPr/>
              </a:pPr>
              <a:r>
                <a:rPr lang="en-GB" dirty="0"/>
                <a:t>style</a:t>
              </a:r>
            </a:p>
          </p:txBody>
        </p:sp>
        <p:cxnSp>
          <p:nvCxnSpPr>
            <p:cNvPr id="25" name="Straight Connector 24">
              <a:extLst>
                <a:ext uri="{FF2B5EF4-FFF2-40B4-BE49-F238E27FC236}">
                  <a16:creationId xmlns:a16="http://schemas.microsoft.com/office/drawing/2014/main" id="{173EC8B3-ED2E-5F45-9D96-0A82BCD520F3}"/>
                </a:ext>
              </a:extLst>
            </p:cNvPr>
            <p:cNvCxnSpPr/>
            <p:nvPr/>
          </p:nvCxnSpPr>
          <p:spPr>
            <a:xfrm>
              <a:off x="6538440" y="3175001"/>
              <a:ext cx="420848" cy="2031690"/>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wipe(up)">
                                      <p:cBhvr>
                                        <p:cTn id="1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69B7593-25DB-C347-8CC1-C702234371E7}"/>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15363" name="Rounded Rectangle 4">
            <a:extLst>
              <a:ext uri="{FF2B5EF4-FFF2-40B4-BE49-F238E27FC236}">
                <a16:creationId xmlns:a16="http://schemas.microsoft.com/office/drawing/2014/main" id="{203B12CB-C852-8A4E-A81A-41D47F4926AB}"/>
              </a:ext>
            </a:extLst>
          </p:cNvPr>
          <p:cNvSpPr>
            <a:spLocks noChangeArrowheads="1"/>
          </p:cNvSpPr>
          <p:nvPr/>
        </p:nvSpPr>
        <p:spPr bwMode="auto">
          <a:xfrm>
            <a:off x="788988" y="2108200"/>
            <a:ext cx="3783012" cy="2994025"/>
          </a:xfrm>
          <a:prstGeom prst="roundRect">
            <a:avLst>
              <a:gd name="adj" fmla="val 8968"/>
            </a:avLst>
          </a:prstGeom>
          <a:noFill/>
          <a:ln w="76200">
            <a:solidFill>
              <a:srgbClr val="699327"/>
            </a:solidFill>
            <a:round/>
            <a:headEnd/>
            <a:tailEnd/>
          </a:ln>
          <a:extLst>
            <a:ext uri="{909E8E84-426E-40DD-AFC4-6F175D3DCCD1}">
              <a14:hiddenFill xmlns:a14="http://schemas.microsoft.com/office/drawing/2010/main">
                <a:solidFill>
                  <a:srgbClr val="FFFFFF"/>
                </a:solidFill>
              </a14:hiddenFill>
            </a:ext>
          </a:extLst>
        </p:spPr>
        <p:txBody>
          <a:bodyPr lIns="180000" tIns="180000" rIns="180000" bIns="180000">
            <a:spAutoFit/>
          </a:bodyPr>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lnSpc>
                <a:spcPct val="100000"/>
              </a:lnSpc>
              <a:spcBef>
                <a:spcPct val="0"/>
              </a:spcBef>
              <a:buFontTx/>
              <a:buNone/>
            </a:pPr>
            <a:r>
              <a:rPr lang="en-GB" altLang="en-US">
                <a:solidFill>
                  <a:schemeClr val="tx1"/>
                </a:solidFill>
              </a:rPr>
              <a:t>The stigma’s job is to collect the pollen from other plants when insects brush by it. It has adapted to catch the pollen in different ways, e.g. some stigma have tiny hairs on them to collect the pollen. It is on the stigma that the growing process first begins. </a:t>
            </a:r>
          </a:p>
        </p:txBody>
      </p:sp>
      <p:sp>
        <p:nvSpPr>
          <p:cNvPr id="15364" name="Title 20">
            <a:extLst>
              <a:ext uri="{FF2B5EF4-FFF2-40B4-BE49-F238E27FC236}">
                <a16:creationId xmlns:a16="http://schemas.microsoft.com/office/drawing/2014/main" id="{74063E91-E33A-384A-A199-3DCFE8B9E8FB}"/>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Stigma</a:t>
            </a:r>
          </a:p>
        </p:txBody>
      </p:sp>
      <p:grpSp>
        <p:nvGrpSpPr>
          <p:cNvPr id="18" name="Group 17">
            <a:extLst>
              <a:ext uri="{FF2B5EF4-FFF2-40B4-BE49-F238E27FC236}">
                <a16:creationId xmlns:a16="http://schemas.microsoft.com/office/drawing/2014/main" id="{6F363020-0AE0-F148-8DE8-1A6731E1F839}"/>
              </a:ext>
            </a:extLst>
          </p:cNvPr>
          <p:cNvGrpSpPr>
            <a:grpSpLocks/>
          </p:cNvGrpSpPr>
          <p:nvPr/>
        </p:nvGrpSpPr>
        <p:grpSpPr bwMode="auto">
          <a:xfrm>
            <a:off x="4572000" y="2436813"/>
            <a:ext cx="3352800" cy="2559050"/>
            <a:chOff x="4572001" y="2437409"/>
            <a:chExt cx="3352855" cy="2558916"/>
          </a:xfrm>
        </p:grpSpPr>
        <p:cxnSp>
          <p:nvCxnSpPr>
            <p:cNvPr id="8" name="Straight Connector 7">
              <a:extLst>
                <a:ext uri="{FF2B5EF4-FFF2-40B4-BE49-F238E27FC236}">
                  <a16:creationId xmlns:a16="http://schemas.microsoft.com/office/drawing/2014/main" id="{6A5DC3B2-5E0E-224C-8B20-B3BC44CBF202}"/>
                </a:ext>
              </a:extLst>
            </p:cNvPr>
            <p:cNvCxnSpPr/>
            <p:nvPr/>
          </p:nvCxnSpPr>
          <p:spPr>
            <a:xfrm flipV="1">
              <a:off x="4572001" y="2692983"/>
              <a:ext cx="1211283" cy="1235010"/>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2671EC0-CD2B-9345-B35E-A65AAE1AF528}"/>
                </a:ext>
              </a:extLst>
            </p:cNvPr>
            <p:cNvCxnSpPr/>
            <p:nvPr/>
          </p:nvCxnSpPr>
          <p:spPr>
            <a:xfrm flipH="1" flipV="1">
              <a:off x="4572001" y="3927993"/>
              <a:ext cx="1541488" cy="965149"/>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3E3EB315-270F-2D49-8701-31F706126D79}"/>
                </a:ext>
              </a:extLst>
            </p:cNvPr>
            <p:cNvPicPr>
              <a:picLocks noChangeAspect="1"/>
            </p:cNvPicPr>
            <p:nvPr/>
          </p:nvPicPr>
          <p:blipFill rotWithShape="1">
            <a:blip r:embed="rId2"/>
            <a:srcRect l="33582" t="10094" r="29683" b="38100"/>
            <a:stretch/>
          </p:blipFill>
          <p:spPr>
            <a:xfrm>
              <a:off x="5310716" y="2437409"/>
              <a:ext cx="2614140" cy="2558916"/>
            </a:xfrm>
            <a:prstGeom prst="ellipse">
              <a:avLst/>
            </a:prstGeom>
            <a:ln w="76200">
              <a:solidFill>
                <a:srgbClr val="699327"/>
              </a:solidFill>
            </a:ln>
          </p:spPr>
        </p:pic>
      </p:grpSp>
      <p:grpSp>
        <p:nvGrpSpPr>
          <p:cNvPr id="19" name="Group 18">
            <a:extLst>
              <a:ext uri="{FF2B5EF4-FFF2-40B4-BE49-F238E27FC236}">
                <a16:creationId xmlns:a16="http://schemas.microsoft.com/office/drawing/2014/main" id="{7216F78D-A31C-7641-9561-9E888BC1F5F3}"/>
              </a:ext>
            </a:extLst>
          </p:cNvPr>
          <p:cNvGrpSpPr>
            <a:grpSpLocks/>
          </p:cNvGrpSpPr>
          <p:nvPr/>
        </p:nvGrpSpPr>
        <p:grpSpPr bwMode="auto">
          <a:xfrm>
            <a:off x="6502400" y="1801813"/>
            <a:ext cx="1849438" cy="1042987"/>
            <a:chOff x="6502400" y="1802266"/>
            <a:chExt cx="1848906" cy="1042534"/>
          </a:xfrm>
        </p:grpSpPr>
        <p:sp>
          <p:nvSpPr>
            <p:cNvPr id="24" name="Rounded Rectangle 23">
              <a:extLst>
                <a:ext uri="{FF2B5EF4-FFF2-40B4-BE49-F238E27FC236}">
                  <a16:creationId xmlns:a16="http://schemas.microsoft.com/office/drawing/2014/main" id="{9E7C27C8-75FF-A54A-96E7-B01433314115}"/>
                </a:ext>
              </a:extLst>
            </p:cNvPr>
            <p:cNvSpPr/>
            <p:nvPr/>
          </p:nvSpPr>
          <p:spPr>
            <a:xfrm>
              <a:off x="7075323" y="1802266"/>
              <a:ext cx="1275983" cy="547449"/>
            </a:xfrm>
            <a:prstGeom prst="round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anchor="ctr">
              <a:spAutoFit/>
            </a:bodyPr>
            <a:lstStyle/>
            <a:p>
              <a:pPr algn="ctr" eaLnBrk="1" fontAlgn="auto" hangingPunct="1">
                <a:spcBef>
                  <a:spcPts val="0"/>
                </a:spcBef>
                <a:spcAft>
                  <a:spcPts val="0"/>
                </a:spcAft>
                <a:defRPr/>
              </a:pPr>
              <a:r>
                <a:rPr lang="en-GB" dirty="0"/>
                <a:t>stigma</a:t>
              </a:r>
            </a:p>
          </p:txBody>
        </p:sp>
        <p:cxnSp>
          <p:nvCxnSpPr>
            <p:cNvPr id="25" name="Straight Connector 24">
              <a:extLst>
                <a:ext uri="{FF2B5EF4-FFF2-40B4-BE49-F238E27FC236}">
                  <a16:creationId xmlns:a16="http://schemas.microsoft.com/office/drawing/2014/main" id="{A0D5747B-1280-594F-805D-3DC1B8A463CB}"/>
                </a:ext>
              </a:extLst>
            </p:cNvPr>
            <p:cNvCxnSpPr/>
            <p:nvPr/>
          </p:nvCxnSpPr>
          <p:spPr>
            <a:xfrm flipV="1">
              <a:off x="6502400" y="2108520"/>
              <a:ext cx="718931" cy="736280"/>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777FDCE-60D2-A747-8638-B9E057625AD9}"/>
              </a:ext>
            </a:extLst>
          </p:cNvPr>
          <p:cNvSpPr/>
          <p:nvPr/>
        </p:nvSpPr>
        <p:spPr>
          <a:xfrm>
            <a:off x="457200" y="549275"/>
            <a:ext cx="8220075" cy="814388"/>
          </a:xfrm>
          <a:prstGeom prst="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p>
        </p:txBody>
      </p:sp>
      <p:sp>
        <p:nvSpPr>
          <p:cNvPr id="16387" name="Rounded Rectangle 4">
            <a:extLst>
              <a:ext uri="{FF2B5EF4-FFF2-40B4-BE49-F238E27FC236}">
                <a16:creationId xmlns:a16="http://schemas.microsoft.com/office/drawing/2014/main" id="{EDF917F2-EFAB-704F-95CF-FB9857B464B4}"/>
              </a:ext>
            </a:extLst>
          </p:cNvPr>
          <p:cNvSpPr>
            <a:spLocks noChangeArrowheads="1"/>
          </p:cNvSpPr>
          <p:nvPr/>
        </p:nvSpPr>
        <p:spPr bwMode="auto">
          <a:xfrm>
            <a:off x="830263" y="2268538"/>
            <a:ext cx="3741737" cy="2414587"/>
          </a:xfrm>
          <a:prstGeom prst="roundRect">
            <a:avLst>
              <a:gd name="adj" fmla="val 8968"/>
            </a:avLst>
          </a:prstGeom>
          <a:noFill/>
          <a:ln w="76200">
            <a:solidFill>
              <a:srgbClr val="699327"/>
            </a:solidFill>
            <a:round/>
            <a:headEnd/>
            <a:tailEnd/>
          </a:ln>
          <a:extLst>
            <a:ext uri="{909E8E84-426E-40DD-AFC4-6F175D3DCCD1}">
              <a14:hiddenFill xmlns:a14="http://schemas.microsoft.com/office/drawing/2010/main">
                <a:solidFill>
                  <a:srgbClr val="FFFFFF"/>
                </a:solidFill>
              </a14:hiddenFill>
            </a:ext>
          </a:extLst>
        </p:spPr>
        <p:txBody>
          <a:bodyPr lIns="180000" tIns="180000" rIns="180000" bIns="180000">
            <a:spAutoFit/>
          </a:bodyPr>
          <a:lstStyle>
            <a:lvl1pPr>
              <a:lnSpc>
                <a:spcPct val="90000"/>
              </a:lnSpc>
              <a:spcBef>
                <a:spcPts val="1000"/>
              </a:spcBef>
              <a:buFont typeface="Arial" panose="020B0604020202020204" pitchFamily="34" charset="0"/>
              <a:buChar char="•"/>
              <a:defRPr>
                <a:solidFill>
                  <a:srgbClr val="1C1C1C"/>
                </a:solidFill>
                <a:latin typeface="Twinkl" pitchFamily="2" charset="77"/>
                <a:ea typeface="Sassoon Infant Rg" panose="02000503030000020003" pitchFamily="2" charset="0"/>
                <a:cs typeface="Sassoon Infant Rg" panose="02000503030000020003" pitchFamily="2" charset="0"/>
              </a:defRPr>
            </a:lvl1pPr>
            <a:lvl2pPr marL="742950" indent="-285750">
              <a:lnSpc>
                <a:spcPct val="90000"/>
              </a:lnSpc>
              <a:spcBef>
                <a:spcPts val="500"/>
              </a:spcBef>
              <a:buFont typeface="Arial" panose="020B0604020202020204" pitchFamily="34" charset="0"/>
              <a:buChar char="•"/>
              <a:defRPr sz="1600">
                <a:solidFill>
                  <a:srgbClr val="1C1C1C"/>
                </a:solidFill>
                <a:latin typeface="Twinkl" pitchFamily="2" charset="77"/>
                <a:ea typeface="Sassoon Infant Rg" panose="02000503030000020003" pitchFamily="2" charset="0"/>
                <a:cs typeface="Sassoon Infant Rg" panose="02000503030000020003" pitchFamily="2" charset="0"/>
              </a:defRPr>
            </a:lvl2pPr>
            <a:lvl3pPr marL="11430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3pPr>
            <a:lvl4pPr marL="16002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4pPr>
            <a:lvl5pPr marL="2057400" indent="-228600">
              <a:lnSpc>
                <a:spcPct val="90000"/>
              </a:lnSpc>
              <a:spcBef>
                <a:spcPts val="500"/>
              </a:spcBef>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1400">
                <a:solidFill>
                  <a:srgbClr val="1C1C1C"/>
                </a:solidFill>
                <a:latin typeface="Twinkl" pitchFamily="2" charset="77"/>
                <a:ea typeface="Sassoon Infant Rg" panose="02000503030000020003" pitchFamily="2" charset="0"/>
                <a:cs typeface="Sassoon Infant Rg" panose="02000503030000020003" pitchFamily="2" charset="0"/>
              </a:defRPr>
            </a:lvl9pPr>
          </a:lstStyle>
          <a:p>
            <a:pPr eaLnBrk="1" hangingPunct="1">
              <a:lnSpc>
                <a:spcPct val="100000"/>
              </a:lnSpc>
              <a:spcBef>
                <a:spcPct val="0"/>
              </a:spcBef>
              <a:buFontTx/>
              <a:buNone/>
            </a:pPr>
            <a:r>
              <a:rPr lang="en-GB" altLang="en-US">
                <a:solidFill>
                  <a:schemeClr val="tx1"/>
                </a:solidFill>
              </a:rPr>
              <a:t>The filament’s role is to hold up the anther.  If the anther was very low down, then insects might not be able to collect that flower’s pollen.  What would happen if pollen was harder for insects to collect? </a:t>
            </a:r>
          </a:p>
        </p:txBody>
      </p:sp>
      <p:sp>
        <p:nvSpPr>
          <p:cNvPr id="16388" name="Title 20">
            <a:extLst>
              <a:ext uri="{FF2B5EF4-FFF2-40B4-BE49-F238E27FC236}">
                <a16:creationId xmlns:a16="http://schemas.microsoft.com/office/drawing/2014/main" id="{3450739A-A145-CA4A-B739-693535B7E8C3}"/>
              </a:ext>
            </a:extLst>
          </p:cNvPr>
          <p:cNvSpPr>
            <a:spLocks noGrp="1"/>
          </p:cNvSpPr>
          <p:nvPr>
            <p:ph type="title"/>
          </p:nvPr>
        </p:nvSpPr>
        <p:spPr>
          <a:xfrm>
            <a:off x="457200" y="479425"/>
            <a:ext cx="8220075" cy="993775"/>
          </a:xfrm>
        </p:spPr>
        <p:txBody>
          <a:bodyPr/>
          <a:lstStyle/>
          <a:p>
            <a:pPr eaLnBrk="1" hangingPunct="1"/>
            <a:r>
              <a:rPr lang="en-GB" altLang="en-US" sz="3600">
                <a:solidFill>
                  <a:schemeClr val="bg1"/>
                </a:solidFill>
                <a:latin typeface="Twinkl SemiBold" pitchFamily="2" charset="77"/>
              </a:rPr>
              <a:t>Filament</a:t>
            </a:r>
          </a:p>
        </p:txBody>
      </p:sp>
      <p:grpSp>
        <p:nvGrpSpPr>
          <p:cNvPr id="7" name="Group 6">
            <a:extLst>
              <a:ext uri="{FF2B5EF4-FFF2-40B4-BE49-F238E27FC236}">
                <a16:creationId xmlns:a16="http://schemas.microsoft.com/office/drawing/2014/main" id="{B2AE239D-AA52-044C-AEE3-9EEB731FCA36}"/>
              </a:ext>
            </a:extLst>
          </p:cNvPr>
          <p:cNvGrpSpPr>
            <a:grpSpLocks/>
          </p:cNvGrpSpPr>
          <p:nvPr/>
        </p:nvGrpSpPr>
        <p:grpSpPr bwMode="auto">
          <a:xfrm>
            <a:off x="4572000" y="1997075"/>
            <a:ext cx="3352800" cy="2559050"/>
            <a:chOff x="4572001" y="2276542"/>
            <a:chExt cx="3352855" cy="2558916"/>
          </a:xfrm>
        </p:grpSpPr>
        <p:cxnSp>
          <p:nvCxnSpPr>
            <p:cNvPr id="8" name="Straight Connector 7">
              <a:extLst>
                <a:ext uri="{FF2B5EF4-FFF2-40B4-BE49-F238E27FC236}">
                  <a16:creationId xmlns:a16="http://schemas.microsoft.com/office/drawing/2014/main" id="{C42C612E-9A74-FD4B-8C54-628F4AC83D5C}"/>
                </a:ext>
              </a:extLst>
            </p:cNvPr>
            <p:cNvCxnSpPr/>
            <p:nvPr/>
          </p:nvCxnSpPr>
          <p:spPr>
            <a:xfrm flipV="1">
              <a:off x="4572001" y="2532117"/>
              <a:ext cx="1211283" cy="1235010"/>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A0074E5-5737-CE4F-AD85-5367F7292274}"/>
                </a:ext>
              </a:extLst>
            </p:cNvPr>
            <p:cNvCxnSpPr/>
            <p:nvPr/>
          </p:nvCxnSpPr>
          <p:spPr>
            <a:xfrm flipH="1" flipV="1">
              <a:off x="4572001" y="3767127"/>
              <a:ext cx="1541488" cy="965149"/>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2AE20A00-85DB-5A45-BE94-9FAA2B7C1A6F}"/>
                </a:ext>
              </a:extLst>
            </p:cNvPr>
            <p:cNvPicPr>
              <a:picLocks noChangeAspect="1"/>
            </p:cNvPicPr>
            <p:nvPr/>
          </p:nvPicPr>
          <p:blipFill rotWithShape="1">
            <a:blip r:embed="rId2"/>
            <a:srcRect l="33582" t="10094" r="29683" b="38100"/>
            <a:stretch/>
          </p:blipFill>
          <p:spPr>
            <a:xfrm>
              <a:off x="5310716" y="2276542"/>
              <a:ext cx="2614140" cy="2558916"/>
            </a:xfrm>
            <a:prstGeom prst="ellipse">
              <a:avLst/>
            </a:prstGeom>
            <a:ln w="76200">
              <a:solidFill>
                <a:srgbClr val="699327"/>
              </a:solidFill>
            </a:ln>
          </p:spPr>
        </p:pic>
      </p:grpSp>
      <p:grpSp>
        <p:nvGrpSpPr>
          <p:cNvPr id="9" name="Group 8">
            <a:extLst>
              <a:ext uri="{FF2B5EF4-FFF2-40B4-BE49-F238E27FC236}">
                <a16:creationId xmlns:a16="http://schemas.microsoft.com/office/drawing/2014/main" id="{297571FF-D319-7A4E-B954-D7A9A2391DF1}"/>
              </a:ext>
            </a:extLst>
          </p:cNvPr>
          <p:cNvGrpSpPr>
            <a:grpSpLocks/>
          </p:cNvGrpSpPr>
          <p:nvPr/>
        </p:nvGrpSpPr>
        <p:grpSpPr bwMode="auto">
          <a:xfrm>
            <a:off x="4835525" y="3648075"/>
            <a:ext cx="1539875" cy="1724025"/>
            <a:chOff x="4835526" y="3647994"/>
            <a:chExt cx="1539875" cy="1723362"/>
          </a:xfrm>
        </p:grpSpPr>
        <p:sp>
          <p:nvSpPr>
            <p:cNvPr id="24" name="Rounded Rectangle 23">
              <a:extLst>
                <a:ext uri="{FF2B5EF4-FFF2-40B4-BE49-F238E27FC236}">
                  <a16:creationId xmlns:a16="http://schemas.microsoft.com/office/drawing/2014/main" id="{65287A37-888F-A043-8BF5-88F156C25AA8}"/>
                </a:ext>
              </a:extLst>
            </p:cNvPr>
            <p:cNvSpPr/>
            <p:nvPr/>
          </p:nvSpPr>
          <p:spPr>
            <a:xfrm>
              <a:off x="4835526" y="4823880"/>
              <a:ext cx="1276350" cy="547476"/>
            </a:xfrm>
            <a:prstGeom prst="roundRect">
              <a:avLst/>
            </a:prstGeom>
            <a:solidFill>
              <a:srgbClr val="69932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anchor="ctr">
              <a:spAutoFit/>
            </a:bodyPr>
            <a:lstStyle/>
            <a:p>
              <a:pPr algn="ctr" eaLnBrk="1" fontAlgn="auto" hangingPunct="1">
                <a:spcBef>
                  <a:spcPts val="0"/>
                </a:spcBef>
                <a:spcAft>
                  <a:spcPts val="0"/>
                </a:spcAft>
                <a:defRPr/>
              </a:pPr>
              <a:r>
                <a:rPr lang="en-GB" dirty="0"/>
                <a:t>filament</a:t>
              </a:r>
            </a:p>
          </p:txBody>
        </p:sp>
        <p:cxnSp>
          <p:nvCxnSpPr>
            <p:cNvPr id="25" name="Straight Connector 24">
              <a:extLst>
                <a:ext uri="{FF2B5EF4-FFF2-40B4-BE49-F238E27FC236}">
                  <a16:creationId xmlns:a16="http://schemas.microsoft.com/office/drawing/2014/main" id="{0F959C82-3852-1041-BC11-12524154C731}"/>
                </a:ext>
              </a:extLst>
            </p:cNvPr>
            <p:cNvCxnSpPr/>
            <p:nvPr/>
          </p:nvCxnSpPr>
          <p:spPr>
            <a:xfrm flipH="1">
              <a:off x="5613401" y="3647994"/>
              <a:ext cx="762000" cy="1323466"/>
            </a:xfrm>
            <a:prstGeom prst="line">
              <a:avLst/>
            </a:prstGeom>
            <a:ln w="76200">
              <a:solidFill>
                <a:srgbClr val="699327"/>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up)">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Twinkl Template">
      <a:dk1>
        <a:srgbClr val="1C1C1C"/>
      </a:dk1>
      <a:lt1>
        <a:sysClr val="window" lastClr="FFFFFF"/>
      </a:lt1>
      <a:dk2>
        <a:srgbClr val="4A4A4A"/>
      </a:dk2>
      <a:lt2>
        <a:srgbClr val="F4F2F2"/>
      </a:lt2>
      <a:accent1>
        <a:srgbClr val="E34192"/>
      </a:accent1>
      <a:accent2>
        <a:srgbClr val="EB8634"/>
      </a:accent2>
      <a:accent3>
        <a:srgbClr val="E6C734"/>
      </a:accent3>
      <a:accent4>
        <a:srgbClr val="79AD42"/>
      </a:accent4>
      <a:accent5>
        <a:srgbClr val="23A7F9"/>
      </a:accent5>
      <a:accent6>
        <a:srgbClr val="954EBE"/>
      </a:accent6>
      <a:hlink>
        <a:srgbClr val="23A7F9"/>
      </a:hlink>
      <a:folHlink>
        <a:srgbClr val="757070"/>
      </a:folHlink>
    </a:clrScheme>
    <a:fontScheme name="Custom 1">
      <a:majorFont>
        <a:latin typeface="Twinkl Sb"/>
        <a:ea typeface=""/>
        <a:cs typeface=""/>
      </a:majorFont>
      <a:minorFont>
        <a:latin typeface="Twink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8A0D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owerPoint Guidance [Read-Only]" id="{B29F6C71-AAE0-4B64-A45A-1046B855C9CC}" vid="{8E495050-AD79-41D8-9298-D2CAD14368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165</TotalTime>
  <Words>1243</Words>
  <Application>Microsoft Macintosh PowerPoint</Application>
  <PresentationFormat>On-screen Show (4:3)</PresentationFormat>
  <Paragraphs>113</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Twinkl SemiBold</vt:lpstr>
      <vt:lpstr>Calibri</vt:lpstr>
      <vt:lpstr>Arial</vt:lpstr>
      <vt:lpstr>Twinkl ExtraBold</vt:lpstr>
      <vt:lpstr>Twinkl</vt:lpstr>
      <vt:lpstr>Office Theme</vt:lpstr>
      <vt:lpstr>PowerPoint Presentation</vt:lpstr>
      <vt:lpstr>PowerPoint Presentation</vt:lpstr>
      <vt:lpstr>Recap</vt:lpstr>
      <vt:lpstr>Recap</vt:lpstr>
      <vt:lpstr>The Vital Roles in Pollination</vt:lpstr>
      <vt:lpstr>Petal</vt:lpstr>
      <vt:lpstr>Style</vt:lpstr>
      <vt:lpstr>Stigma</vt:lpstr>
      <vt:lpstr>Filament</vt:lpstr>
      <vt:lpstr>Anther</vt:lpstr>
      <vt:lpstr>Ovary</vt:lpstr>
      <vt:lpstr>Insects in Pollination</vt:lpstr>
      <vt:lpstr>The Pollination Process</vt:lpstr>
      <vt:lpstr>The Pollination Process</vt:lpstr>
      <vt:lpstr>Wind Pollination</vt:lpstr>
      <vt:lpstr>Self-Pollination</vt:lpstr>
      <vt:lpstr>Pollination in Action (Optional Activity)</vt:lpstr>
      <vt:lpstr>Pollination Facts</vt:lpstr>
      <vt:lpstr>Pollination Facts Answers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Laura Buckland</dc:creator>
  <cp:lastModifiedBy>tanja dunstan</cp:lastModifiedBy>
  <cp:revision>26</cp:revision>
  <dcterms:created xsi:type="dcterms:W3CDTF">2018-07-02T14:34:02Z</dcterms:created>
  <dcterms:modified xsi:type="dcterms:W3CDTF">2023-10-31T06:42:35Z</dcterms:modified>
</cp:coreProperties>
</file>

<file path=docProps/thumbnail.jpeg>
</file>